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7" r:id="rId2"/>
    <p:sldId id="271" r:id="rId3"/>
    <p:sldId id="256" r:id="rId4"/>
    <p:sldId id="258" r:id="rId5"/>
    <p:sldId id="260" r:id="rId6"/>
    <p:sldId id="272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3" r:id="rId17"/>
    <p:sldId id="274" r:id="rId18"/>
    <p:sldId id="276" r:id="rId19"/>
    <p:sldId id="277" r:id="rId20"/>
    <p:sldId id="278" r:id="rId21"/>
    <p:sldId id="279" r:id="rId22"/>
    <p:sldId id="280" r:id="rId23"/>
    <p:sldId id="282" r:id="rId24"/>
    <p:sldId id="283" r:id="rId25"/>
    <p:sldId id="284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E9653-FCA7-4950-8650-201BE0E04252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168A4-70BB-4EE2-AEDF-9BCFEE81D97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5B9AA4-5270-4C4E-BAE2-220F9AE7A5F7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«Геометрия 7-9»  Л.С. Атанасян и др.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96FF91-5408-45FE-8620-E86489DEF099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«Геометрия 7-9»  Л.С. Атанасян и др.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96FF91-5408-45FE-8620-E86489DEF099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«Геометрия 7-9»  Л.С. Атанасян и др.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843E55-7FA6-48A0-BC04-F7A43C76B71E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«Геометрия 7-9»  Л.С. Атанасян и др.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5F556A-55B3-4D89-B975-9605B225F8FE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03F-2494-4C12-8AAD-7D74865C43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5F556A-55B3-4D89-B975-9605B225F8FE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03F-2494-4C12-8AAD-7D74865C43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5F556A-55B3-4D89-B975-9605B225F8FE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03F-2494-4C12-8AAD-7D74865C43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5F556A-55B3-4D89-B975-9605B225F8FE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03F-2494-4C12-8AAD-7D74865C43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5F556A-55B3-4D89-B975-9605B225F8FE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03F-2494-4C12-8AAD-7D74865C43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5F556A-55B3-4D89-B975-9605B225F8FE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03F-2494-4C12-8AAD-7D74865C43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5F556A-55B3-4D89-B975-9605B225F8FE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03F-2494-4C12-8AAD-7D74865C43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5F556A-55B3-4D89-B975-9605B225F8FE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03F-2494-4C12-8AAD-7D74865C43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5F556A-55B3-4D89-B975-9605B225F8FE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03F-2494-4C12-8AAD-7D74865C43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5F556A-55B3-4D89-B975-9605B225F8FE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03F-2494-4C12-8AAD-7D74865C43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5F556A-55B3-4D89-B975-9605B225F8FE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03F-2494-4C12-8AAD-7D74865C43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FA5F556A-55B3-4D89-B975-9605B225F8FE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4EB03F-2494-4C12-8AAD-7D74865C433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igabaza.ru/images/16/31588/2b199e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88640"/>
            <a:ext cx="5953125" cy="5419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556792"/>
            <a:ext cx="7992888" cy="280076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2060"/>
                </a:solidFill>
              </a:rPr>
              <a:t>от 23 баллов –  «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</a:rPr>
              <a:t>5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2060"/>
                </a:solidFill>
              </a:rPr>
              <a:t>» </a:t>
            </a:r>
          </a:p>
          <a:p>
            <a:pPr algn="ctr"/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2060"/>
                </a:solidFill>
              </a:rPr>
              <a:t>18 – 22 балла – «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</a:rPr>
              <a:t>4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2060"/>
                </a:solidFill>
              </a:rPr>
              <a:t>»</a:t>
            </a:r>
          </a:p>
          <a:p>
            <a:pPr algn="ctr"/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2060"/>
                </a:solidFill>
              </a:rPr>
              <a:t>13 – 17 баллов – «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</a:rPr>
              <a:t>3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2060"/>
                </a:solidFill>
              </a:rPr>
              <a:t>»</a:t>
            </a:r>
          </a:p>
          <a:p>
            <a:pPr algn="ctr"/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2060"/>
                </a:solidFill>
              </a:rPr>
              <a:t>до 12 баллов – «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</a:rPr>
              <a:t>2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2060"/>
                </a:solidFill>
              </a:rPr>
              <a:t>»</a:t>
            </a:r>
            <a:endParaRPr lang="ru-RU" sz="4400" b="1" dirty="0">
              <a:ln w="12700">
                <a:solidFill>
                  <a:srgbClr val="000066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134672" cy="1470025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</a:t>
            </a:r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</a:rPr>
              <a:t>Координаты вектора</a:t>
            </a:r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</a:rPr>
              <a:t>» </a:t>
            </a:r>
            <a:endParaRPr lang="ru-RU" b="1" cap="all" dirty="0">
              <a:ln/>
              <a:solidFill>
                <a:schemeClr val="accent1"/>
              </a:solidFill>
              <a:effectLst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134672" cy="1470025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проверка домашнего задания </a:t>
            </a:r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</a:rPr>
              <a:t> </a:t>
            </a:r>
            <a:endParaRPr lang="ru-RU" b="1" cap="all" dirty="0">
              <a:ln/>
              <a:solidFill>
                <a:schemeClr val="accent1"/>
              </a:solidFill>
              <a:effectLst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5"/>
          <p:cNvSpPr>
            <a:spLocks/>
          </p:cNvSpPr>
          <p:nvPr/>
        </p:nvSpPr>
        <p:spPr bwMode="auto">
          <a:xfrm>
            <a:off x="1795463" y="2309813"/>
            <a:ext cx="2182812" cy="2047875"/>
          </a:xfrm>
          <a:custGeom>
            <a:avLst/>
            <a:gdLst>
              <a:gd name="T0" fmla="*/ 0 w 1375"/>
              <a:gd name="T1" fmla="*/ 0 h 1290"/>
              <a:gd name="T2" fmla="*/ 2147483647 w 1375"/>
              <a:gd name="T3" fmla="*/ 2147483647 h 1290"/>
              <a:gd name="T4" fmla="*/ 0 60000 65536"/>
              <a:gd name="T5" fmla="*/ 0 60000 65536"/>
              <a:gd name="T6" fmla="*/ 0 w 1375"/>
              <a:gd name="T7" fmla="*/ 0 h 1290"/>
              <a:gd name="T8" fmla="*/ 1375 w 1375"/>
              <a:gd name="T9" fmla="*/ 1290 h 129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75" h="1290">
                <a:moveTo>
                  <a:pt x="0" y="0"/>
                </a:moveTo>
                <a:lnTo>
                  <a:pt x="1375" y="129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" name="Freeform 134"/>
          <p:cNvSpPr>
            <a:spLocks/>
          </p:cNvSpPr>
          <p:nvPr/>
        </p:nvSpPr>
        <p:spPr bwMode="auto">
          <a:xfrm>
            <a:off x="704850" y="2300288"/>
            <a:ext cx="4340225" cy="2047875"/>
          </a:xfrm>
          <a:custGeom>
            <a:avLst/>
            <a:gdLst>
              <a:gd name="T0" fmla="*/ 0 w 2734"/>
              <a:gd name="T1" fmla="*/ 2147483647 h 1290"/>
              <a:gd name="T2" fmla="*/ 2147483647 w 2734"/>
              <a:gd name="T3" fmla="*/ 0 h 1290"/>
              <a:gd name="T4" fmla="*/ 0 60000 65536"/>
              <a:gd name="T5" fmla="*/ 0 60000 65536"/>
              <a:gd name="T6" fmla="*/ 0 w 2734"/>
              <a:gd name="T7" fmla="*/ 0 h 1290"/>
              <a:gd name="T8" fmla="*/ 2734 w 2734"/>
              <a:gd name="T9" fmla="*/ 1290 h 129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34" h="1290">
                <a:moveTo>
                  <a:pt x="0" y="1290"/>
                </a:moveTo>
                <a:lnTo>
                  <a:pt x="2734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" name="Freeform 137"/>
          <p:cNvSpPr>
            <a:spLocks/>
          </p:cNvSpPr>
          <p:nvPr/>
        </p:nvSpPr>
        <p:spPr bwMode="auto">
          <a:xfrm>
            <a:off x="701675" y="2312988"/>
            <a:ext cx="4318000" cy="2032000"/>
          </a:xfrm>
          <a:custGeom>
            <a:avLst/>
            <a:gdLst>
              <a:gd name="T0" fmla="*/ 2147483647 w 2720"/>
              <a:gd name="T1" fmla="*/ 0 h 1280"/>
              <a:gd name="T2" fmla="*/ 0 w 2720"/>
              <a:gd name="T3" fmla="*/ 2147483647 h 1280"/>
              <a:gd name="T4" fmla="*/ 0 60000 65536"/>
              <a:gd name="T5" fmla="*/ 0 60000 65536"/>
              <a:gd name="T6" fmla="*/ 0 w 2720"/>
              <a:gd name="T7" fmla="*/ 0 h 1280"/>
              <a:gd name="T8" fmla="*/ 2720 w 2720"/>
              <a:gd name="T9" fmla="*/ 1280 h 12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20" h="1280">
                <a:moveTo>
                  <a:pt x="2720" y="0"/>
                </a:moveTo>
                <a:lnTo>
                  <a:pt x="0" y="128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5" name="Freeform 138"/>
          <p:cNvSpPr>
            <a:spLocks/>
          </p:cNvSpPr>
          <p:nvPr/>
        </p:nvSpPr>
        <p:spPr bwMode="auto">
          <a:xfrm>
            <a:off x="714375" y="3328988"/>
            <a:ext cx="2133600" cy="1016000"/>
          </a:xfrm>
          <a:custGeom>
            <a:avLst/>
            <a:gdLst>
              <a:gd name="T0" fmla="*/ 2147483647 w 1344"/>
              <a:gd name="T1" fmla="*/ 0 h 640"/>
              <a:gd name="T2" fmla="*/ 0 w 1344"/>
              <a:gd name="T3" fmla="*/ 2147483647 h 640"/>
              <a:gd name="T4" fmla="*/ 0 60000 65536"/>
              <a:gd name="T5" fmla="*/ 0 60000 65536"/>
              <a:gd name="T6" fmla="*/ 0 w 1344"/>
              <a:gd name="T7" fmla="*/ 0 h 640"/>
              <a:gd name="T8" fmla="*/ 1344 w 1344"/>
              <a:gd name="T9" fmla="*/ 640 h 6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44" h="640">
                <a:moveTo>
                  <a:pt x="1344" y="0"/>
                </a:moveTo>
                <a:lnTo>
                  <a:pt x="0" y="640"/>
                </a:lnTo>
              </a:path>
            </a:pathLst>
          </a:custGeom>
          <a:noFill/>
          <a:ln w="38100">
            <a:solidFill>
              <a:srgbClr val="FF00FF">
                <a:alpha val="96861"/>
              </a:srgbClr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6" name="Freeform 155"/>
          <p:cNvSpPr>
            <a:spLocks/>
          </p:cNvSpPr>
          <p:nvPr/>
        </p:nvSpPr>
        <p:spPr bwMode="auto">
          <a:xfrm flipH="1" flipV="1">
            <a:off x="698500" y="2311400"/>
            <a:ext cx="4318000" cy="2032000"/>
          </a:xfrm>
          <a:custGeom>
            <a:avLst/>
            <a:gdLst>
              <a:gd name="T0" fmla="*/ 2147483647 w 2720"/>
              <a:gd name="T1" fmla="*/ 0 h 1280"/>
              <a:gd name="T2" fmla="*/ 0 w 2720"/>
              <a:gd name="T3" fmla="*/ 2147483647 h 1280"/>
              <a:gd name="T4" fmla="*/ 0 60000 65536"/>
              <a:gd name="T5" fmla="*/ 0 60000 65536"/>
              <a:gd name="T6" fmla="*/ 0 w 2720"/>
              <a:gd name="T7" fmla="*/ 0 h 1280"/>
              <a:gd name="T8" fmla="*/ 2720 w 2720"/>
              <a:gd name="T9" fmla="*/ 1280 h 12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20" h="1280">
                <a:moveTo>
                  <a:pt x="2720" y="0"/>
                </a:moveTo>
                <a:lnTo>
                  <a:pt x="0" y="1280"/>
                </a:lnTo>
              </a:path>
            </a:pathLst>
          </a:custGeom>
          <a:noFill/>
          <a:ln w="38100">
            <a:solidFill>
              <a:srgbClr val="0099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7" name="Freeform 228"/>
          <p:cNvSpPr>
            <a:spLocks/>
          </p:cNvSpPr>
          <p:nvPr/>
        </p:nvSpPr>
        <p:spPr bwMode="auto">
          <a:xfrm>
            <a:off x="685800" y="3810000"/>
            <a:ext cx="1117600" cy="546100"/>
          </a:xfrm>
          <a:custGeom>
            <a:avLst/>
            <a:gdLst>
              <a:gd name="T0" fmla="*/ 2147483647 w 704"/>
              <a:gd name="T1" fmla="*/ 0 h 344"/>
              <a:gd name="T2" fmla="*/ 0 w 704"/>
              <a:gd name="T3" fmla="*/ 2147483647 h 344"/>
              <a:gd name="T4" fmla="*/ 0 60000 65536"/>
              <a:gd name="T5" fmla="*/ 0 60000 65536"/>
              <a:gd name="T6" fmla="*/ 0 w 704"/>
              <a:gd name="T7" fmla="*/ 0 h 344"/>
              <a:gd name="T8" fmla="*/ 704 w 704"/>
              <a:gd name="T9" fmla="*/ 344 h 3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04" h="344">
                <a:moveTo>
                  <a:pt x="704" y="0"/>
                </a:moveTo>
                <a:lnTo>
                  <a:pt x="0" y="344"/>
                </a:lnTo>
              </a:path>
            </a:pathLst>
          </a:custGeom>
          <a:noFill/>
          <a:ln w="38100">
            <a:solidFill>
              <a:srgbClr val="0099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8" name="Freeform 244"/>
          <p:cNvSpPr>
            <a:spLocks/>
          </p:cNvSpPr>
          <p:nvPr/>
        </p:nvSpPr>
        <p:spPr bwMode="auto">
          <a:xfrm>
            <a:off x="698500" y="2298700"/>
            <a:ext cx="4343400" cy="2044700"/>
          </a:xfrm>
          <a:custGeom>
            <a:avLst/>
            <a:gdLst>
              <a:gd name="T0" fmla="*/ 2147483647 w 2736"/>
              <a:gd name="T1" fmla="*/ 0 h 1288"/>
              <a:gd name="T2" fmla="*/ 0 w 2736"/>
              <a:gd name="T3" fmla="*/ 2147483647 h 1288"/>
              <a:gd name="T4" fmla="*/ 0 60000 65536"/>
              <a:gd name="T5" fmla="*/ 0 60000 65536"/>
              <a:gd name="T6" fmla="*/ 0 w 2736"/>
              <a:gd name="T7" fmla="*/ 0 h 1288"/>
              <a:gd name="T8" fmla="*/ 2736 w 2736"/>
              <a:gd name="T9" fmla="*/ 1288 h 12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36" h="1288">
                <a:moveTo>
                  <a:pt x="2736" y="0"/>
                </a:moveTo>
                <a:lnTo>
                  <a:pt x="0" y="1288"/>
                </a:lnTo>
              </a:path>
            </a:pathLst>
          </a:custGeom>
          <a:noFill/>
          <a:ln w="38100">
            <a:solidFill>
              <a:srgbClr val="0099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9" name="Freeform 246"/>
          <p:cNvSpPr>
            <a:spLocks/>
          </p:cNvSpPr>
          <p:nvPr/>
        </p:nvSpPr>
        <p:spPr bwMode="auto">
          <a:xfrm>
            <a:off x="762000" y="3340100"/>
            <a:ext cx="2159000" cy="1003300"/>
          </a:xfrm>
          <a:custGeom>
            <a:avLst/>
            <a:gdLst>
              <a:gd name="T0" fmla="*/ 2147483647 w 1360"/>
              <a:gd name="T1" fmla="*/ 0 h 632"/>
              <a:gd name="T2" fmla="*/ 0 w 1360"/>
              <a:gd name="T3" fmla="*/ 2147483647 h 632"/>
              <a:gd name="T4" fmla="*/ 0 60000 65536"/>
              <a:gd name="T5" fmla="*/ 0 60000 65536"/>
              <a:gd name="T6" fmla="*/ 0 w 1360"/>
              <a:gd name="T7" fmla="*/ 0 h 632"/>
              <a:gd name="T8" fmla="*/ 1360 w 1360"/>
              <a:gd name="T9" fmla="*/ 632 h 6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60" h="632">
                <a:moveTo>
                  <a:pt x="1360" y="0"/>
                </a:moveTo>
                <a:lnTo>
                  <a:pt x="0" y="632"/>
                </a:lnTo>
              </a:path>
            </a:pathLst>
          </a:custGeom>
          <a:noFill/>
          <a:ln w="38100">
            <a:solidFill>
              <a:srgbClr val="660066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10" name="Freeform 247"/>
          <p:cNvSpPr>
            <a:spLocks/>
          </p:cNvSpPr>
          <p:nvPr/>
        </p:nvSpPr>
        <p:spPr bwMode="auto">
          <a:xfrm>
            <a:off x="1752600" y="2300288"/>
            <a:ext cx="2209800" cy="2070100"/>
          </a:xfrm>
          <a:custGeom>
            <a:avLst/>
            <a:gdLst>
              <a:gd name="T0" fmla="*/ 0 w 1392"/>
              <a:gd name="T1" fmla="*/ 0 h 1304"/>
              <a:gd name="T2" fmla="*/ 2147483647 w 1392"/>
              <a:gd name="T3" fmla="*/ 2147483647 h 1304"/>
              <a:gd name="T4" fmla="*/ 0 60000 65536"/>
              <a:gd name="T5" fmla="*/ 0 60000 65536"/>
              <a:gd name="T6" fmla="*/ 0 w 1392"/>
              <a:gd name="T7" fmla="*/ 0 h 1304"/>
              <a:gd name="T8" fmla="*/ 1392 w 1392"/>
              <a:gd name="T9" fmla="*/ 1304 h 130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92" h="1304">
                <a:moveTo>
                  <a:pt x="0" y="0"/>
                </a:moveTo>
                <a:lnTo>
                  <a:pt x="1392" y="1304"/>
                </a:lnTo>
              </a:path>
            </a:pathLst>
          </a:custGeom>
          <a:noFill/>
          <a:ln w="38100">
            <a:solidFill>
              <a:srgbClr val="FF0000">
                <a:alpha val="94116"/>
              </a:srgbClr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11" name="Group 20"/>
          <p:cNvGrpSpPr>
            <a:grpSpLocks/>
          </p:cNvGrpSpPr>
          <p:nvPr/>
        </p:nvGrpSpPr>
        <p:grpSpPr bwMode="auto">
          <a:xfrm>
            <a:off x="5956300" y="1103313"/>
            <a:ext cx="2286000" cy="511175"/>
            <a:chOff x="1392" y="240"/>
            <a:chExt cx="1440" cy="322"/>
          </a:xfrm>
        </p:grpSpPr>
        <p:sp>
          <p:nvSpPr>
            <p:cNvPr id="12" name="Text Box 21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AC</a:t>
              </a:r>
              <a:r>
                <a:rPr lang="ru-RU" sz="24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=      </a:t>
              </a:r>
              <a:r>
                <a:rPr lang="en-US" sz="24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AO</a:t>
              </a:r>
              <a:endParaRPr lang="ru-RU" sz="2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13" name="Object 10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28674" name="Формула" r:id="rId3" imgW="126835" imgH="139518" progId="Equation.3">
                <p:embed/>
              </p:oleObj>
            </a:graphicData>
          </a:graphic>
        </p:graphicFrame>
        <p:sp>
          <p:nvSpPr>
            <p:cNvPr id="14" name="Line 23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Line 24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6" name="Text Box 25"/>
          <p:cNvSpPr txBox="1">
            <a:spLocks noChangeArrowheads="1"/>
          </p:cNvSpPr>
          <p:nvPr/>
        </p:nvSpPr>
        <p:spPr bwMode="auto">
          <a:xfrm>
            <a:off x="6731000" y="1030288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</a:t>
            </a:r>
            <a:endParaRPr lang="ru-RU" sz="2400" b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180"/>
          <p:cNvSpPr txBox="1">
            <a:spLocks noChangeArrowheads="1"/>
          </p:cNvSpPr>
          <p:nvPr/>
        </p:nvSpPr>
        <p:spPr bwMode="auto">
          <a:xfrm>
            <a:off x="6756400" y="1703388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</a:t>
            </a:r>
            <a:endParaRPr lang="ru-RU" sz="2400" b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6781800" y="1081088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  <a:endParaRPr lang="ru-RU" sz="2400" b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35"/>
          <p:cNvSpPr txBox="1">
            <a:spLocks noChangeArrowheads="1"/>
          </p:cNvSpPr>
          <p:nvPr/>
        </p:nvSpPr>
        <p:spPr bwMode="auto">
          <a:xfrm>
            <a:off x="3749675" y="435768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endParaRPr lang="ru-RU" sz="28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" name="Text Box 36"/>
          <p:cNvSpPr txBox="1">
            <a:spLocks noChangeArrowheads="1"/>
          </p:cNvSpPr>
          <p:nvPr/>
        </p:nvSpPr>
        <p:spPr bwMode="auto">
          <a:xfrm>
            <a:off x="1387475" y="184308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</a:t>
            </a:r>
            <a:endParaRPr lang="ru-RU" sz="28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1" name="AutoShape 132"/>
          <p:cNvSpPr>
            <a:spLocks noChangeArrowheads="1"/>
          </p:cNvSpPr>
          <p:nvPr/>
        </p:nvSpPr>
        <p:spPr bwMode="auto">
          <a:xfrm>
            <a:off x="701675" y="2300288"/>
            <a:ext cx="4343400" cy="2057400"/>
          </a:xfrm>
          <a:prstGeom prst="parallelogram">
            <a:avLst>
              <a:gd name="adj" fmla="val 52778"/>
            </a:avLst>
          </a:prstGeom>
          <a:noFill/>
          <a:ln w="9525">
            <a:solidFill>
              <a:schemeClr val="tx2"/>
            </a:solidFill>
            <a:miter lim="800000"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Text Box 133"/>
          <p:cNvSpPr txBox="1">
            <a:spLocks noChangeArrowheads="1"/>
          </p:cNvSpPr>
          <p:nvPr/>
        </p:nvSpPr>
        <p:spPr bwMode="auto">
          <a:xfrm>
            <a:off x="5045075" y="19050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3" name="Text Box 136"/>
          <p:cNvSpPr txBox="1">
            <a:spLocks noChangeArrowheads="1"/>
          </p:cNvSpPr>
          <p:nvPr/>
        </p:nvSpPr>
        <p:spPr bwMode="auto">
          <a:xfrm>
            <a:off x="2606675" y="329088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</a:t>
            </a:r>
            <a:endParaRPr lang="ru-RU" sz="28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4" name="Freeform 154"/>
          <p:cNvSpPr>
            <a:spLocks/>
          </p:cNvSpPr>
          <p:nvPr/>
        </p:nvSpPr>
        <p:spPr bwMode="auto">
          <a:xfrm>
            <a:off x="2873375" y="2336800"/>
            <a:ext cx="2133600" cy="1016000"/>
          </a:xfrm>
          <a:custGeom>
            <a:avLst/>
            <a:gdLst>
              <a:gd name="T0" fmla="*/ 2147483647 w 1344"/>
              <a:gd name="T1" fmla="*/ 0 h 640"/>
              <a:gd name="T2" fmla="*/ 0 w 1344"/>
              <a:gd name="T3" fmla="*/ 2147483647 h 640"/>
              <a:gd name="T4" fmla="*/ 0 60000 65536"/>
              <a:gd name="T5" fmla="*/ 0 60000 65536"/>
              <a:gd name="T6" fmla="*/ 0 w 1344"/>
              <a:gd name="T7" fmla="*/ 0 h 640"/>
              <a:gd name="T8" fmla="*/ 1344 w 1344"/>
              <a:gd name="T9" fmla="*/ 640 h 6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44" h="640">
                <a:moveTo>
                  <a:pt x="1344" y="0"/>
                </a:moveTo>
                <a:lnTo>
                  <a:pt x="0" y="640"/>
                </a:lnTo>
              </a:path>
            </a:pathLst>
          </a:custGeom>
          <a:noFill/>
          <a:ln w="38100">
            <a:solidFill>
              <a:srgbClr val="FF0000">
                <a:alpha val="74901"/>
              </a:srgbClr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25" name="Group 166"/>
          <p:cNvGrpSpPr>
            <a:grpSpLocks/>
          </p:cNvGrpSpPr>
          <p:nvPr/>
        </p:nvGrpSpPr>
        <p:grpSpPr bwMode="auto">
          <a:xfrm>
            <a:off x="6642100" y="1614491"/>
            <a:ext cx="838200" cy="766763"/>
            <a:chOff x="3832" y="2448"/>
            <a:chExt cx="528" cy="483"/>
          </a:xfrm>
        </p:grpSpPr>
        <p:sp>
          <p:nvSpPr>
            <p:cNvPr id="26" name="Text Box 152"/>
            <p:cNvSpPr txBox="1">
              <a:spLocks noChangeArrowheads="1"/>
            </p:cNvSpPr>
            <p:nvPr/>
          </p:nvSpPr>
          <p:spPr bwMode="auto">
            <a:xfrm>
              <a:off x="3832" y="2544"/>
              <a:ext cx="33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–</a:t>
              </a:r>
              <a:endParaRPr lang="ru-RU" sz="2400" b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7" name="Group 156"/>
            <p:cNvGrpSpPr>
              <a:grpSpLocks/>
            </p:cNvGrpSpPr>
            <p:nvPr/>
          </p:nvGrpSpPr>
          <p:grpSpPr bwMode="auto">
            <a:xfrm>
              <a:off x="4024" y="2448"/>
              <a:ext cx="336" cy="483"/>
              <a:chOff x="2832" y="288"/>
              <a:chExt cx="336" cy="483"/>
            </a:xfrm>
          </p:grpSpPr>
          <p:sp>
            <p:nvSpPr>
              <p:cNvPr id="28" name="Text Box 157"/>
              <p:cNvSpPr txBox="1">
                <a:spLocks noChangeArrowheads="1"/>
              </p:cNvSpPr>
              <p:nvPr/>
            </p:nvSpPr>
            <p:spPr bwMode="auto">
              <a:xfrm>
                <a:off x="2832" y="480"/>
                <a:ext cx="336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240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2</a:t>
                </a:r>
                <a:endParaRPr lang="ru-RU" sz="2400" b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" name="Text Box 158"/>
              <p:cNvSpPr txBox="1">
                <a:spLocks noChangeArrowheads="1"/>
              </p:cNvSpPr>
              <p:nvPr/>
            </p:nvSpPr>
            <p:spPr bwMode="auto">
              <a:xfrm>
                <a:off x="2832" y="288"/>
                <a:ext cx="336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240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1</a:t>
                </a:r>
                <a:endParaRPr lang="ru-RU" sz="2400" b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" name="Freeform 159"/>
              <p:cNvSpPr>
                <a:spLocks/>
              </p:cNvSpPr>
              <p:nvPr/>
            </p:nvSpPr>
            <p:spPr bwMode="auto">
              <a:xfrm>
                <a:off x="2864" y="528"/>
                <a:ext cx="168" cy="1"/>
              </a:xfrm>
              <a:custGeom>
                <a:avLst/>
                <a:gdLst>
                  <a:gd name="T0" fmla="*/ 0 w 168"/>
                  <a:gd name="T1" fmla="*/ 0 h 1"/>
                  <a:gd name="T2" fmla="*/ 168 w 168"/>
                  <a:gd name="T3" fmla="*/ 0 h 1"/>
                  <a:gd name="T4" fmla="*/ 0 60000 65536"/>
                  <a:gd name="T5" fmla="*/ 0 60000 65536"/>
                  <a:gd name="T6" fmla="*/ 0 w 168"/>
                  <a:gd name="T7" fmla="*/ 0 h 1"/>
                  <a:gd name="T8" fmla="*/ 168 w 16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8" h="1">
                    <a:moveTo>
                      <a:pt x="0" y="0"/>
                    </a:moveTo>
                    <a:lnTo>
                      <a:pt x="168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ru-RU" sz="2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31" name="Group 181"/>
          <p:cNvGrpSpPr>
            <a:grpSpLocks/>
          </p:cNvGrpSpPr>
          <p:nvPr/>
        </p:nvGrpSpPr>
        <p:grpSpPr bwMode="auto">
          <a:xfrm>
            <a:off x="5969000" y="1766891"/>
            <a:ext cx="990600" cy="461963"/>
            <a:chOff x="3744" y="1824"/>
            <a:chExt cx="624" cy="291"/>
          </a:xfrm>
        </p:grpSpPr>
        <p:sp>
          <p:nvSpPr>
            <p:cNvPr id="32" name="Text Box 173"/>
            <p:cNvSpPr txBox="1">
              <a:spLocks noChangeArrowheads="1"/>
            </p:cNvSpPr>
            <p:nvPr/>
          </p:nvSpPr>
          <p:spPr bwMode="auto">
            <a:xfrm>
              <a:off x="3744" y="1824"/>
              <a:ext cx="6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OC</a:t>
              </a:r>
              <a:r>
                <a:rPr lang="ru-RU" sz="24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=</a:t>
              </a:r>
              <a:endParaRPr lang="ru-RU" sz="2400" b="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Line 175"/>
            <p:cNvSpPr>
              <a:spLocks noChangeShapeType="1"/>
            </p:cNvSpPr>
            <p:nvPr/>
          </p:nvSpPr>
          <p:spPr bwMode="auto">
            <a:xfrm>
              <a:off x="3840" y="1824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4" name="Group 179"/>
          <p:cNvGrpSpPr>
            <a:grpSpLocks/>
          </p:cNvGrpSpPr>
          <p:nvPr/>
        </p:nvGrpSpPr>
        <p:grpSpPr bwMode="auto">
          <a:xfrm>
            <a:off x="6934200" y="1766888"/>
            <a:ext cx="914400" cy="523875"/>
            <a:chOff x="4464" y="1824"/>
            <a:chExt cx="576" cy="330"/>
          </a:xfrm>
        </p:grpSpPr>
        <p:graphicFrame>
          <p:nvGraphicFramePr>
            <p:cNvPr id="35" name="Object 8"/>
            <p:cNvGraphicFramePr>
              <a:graphicFrameLocks noChangeAspect="1"/>
            </p:cNvGraphicFramePr>
            <p:nvPr/>
          </p:nvGraphicFramePr>
          <p:xfrm>
            <a:off x="4464" y="1880"/>
            <a:ext cx="248" cy="274"/>
          </p:xfrm>
          <a:graphic>
            <a:graphicData uri="http://schemas.openxmlformats.org/presentationml/2006/ole">
              <p:oleObj spid="_x0000_s28675" name="Формула" r:id="rId4" imgW="126835" imgH="139518" progId="Equation.3">
                <p:embed/>
              </p:oleObj>
            </a:graphicData>
          </a:graphic>
        </p:graphicFrame>
        <p:grpSp>
          <p:nvGrpSpPr>
            <p:cNvPr id="36" name="Group 178"/>
            <p:cNvGrpSpPr>
              <a:grpSpLocks/>
            </p:cNvGrpSpPr>
            <p:nvPr/>
          </p:nvGrpSpPr>
          <p:grpSpPr bwMode="auto">
            <a:xfrm>
              <a:off x="4560" y="1824"/>
              <a:ext cx="480" cy="291"/>
              <a:chOff x="4560" y="1824"/>
              <a:chExt cx="480" cy="291"/>
            </a:xfrm>
          </p:grpSpPr>
          <p:sp>
            <p:nvSpPr>
              <p:cNvPr id="37" name="Line 176"/>
              <p:cNvSpPr>
                <a:spLocks noChangeShapeType="1"/>
              </p:cNvSpPr>
              <p:nvPr/>
            </p:nvSpPr>
            <p:spPr bwMode="auto">
              <a:xfrm>
                <a:off x="4632" y="183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 sz="2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" name="Text Box 177"/>
              <p:cNvSpPr txBox="1">
                <a:spLocks noChangeArrowheads="1"/>
              </p:cNvSpPr>
              <p:nvPr/>
            </p:nvSpPr>
            <p:spPr bwMode="auto">
              <a:xfrm>
                <a:off x="4560" y="1824"/>
                <a:ext cx="480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CA</a:t>
                </a:r>
                <a:endParaRPr lang="ru-RU" sz="2400" b="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39" name="Freeform 182"/>
          <p:cNvSpPr>
            <a:spLocks/>
          </p:cNvSpPr>
          <p:nvPr/>
        </p:nvSpPr>
        <p:spPr bwMode="auto">
          <a:xfrm>
            <a:off x="701675" y="4344988"/>
            <a:ext cx="3276600" cy="12700"/>
          </a:xfrm>
          <a:custGeom>
            <a:avLst/>
            <a:gdLst>
              <a:gd name="T0" fmla="*/ 2147483647 w 2064"/>
              <a:gd name="T1" fmla="*/ 0 h 8"/>
              <a:gd name="T2" fmla="*/ 0 w 2064"/>
              <a:gd name="T3" fmla="*/ 2147483647 h 8"/>
              <a:gd name="T4" fmla="*/ 0 60000 65536"/>
              <a:gd name="T5" fmla="*/ 0 60000 65536"/>
              <a:gd name="T6" fmla="*/ 0 w 2064"/>
              <a:gd name="T7" fmla="*/ 0 h 8"/>
              <a:gd name="T8" fmla="*/ 2064 w 2064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64" h="8">
                <a:moveTo>
                  <a:pt x="2064" y="0"/>
                </a:moveTo>
                <a:lnTo>
                  <a:pt x="0" y="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40" name="Freeform 183"/>
          <p:cNvSpPr>
            <a:spLocks/>
          </p:cNvSpPr>
          <p:nvPr/>
        </p:nvSpPr>
        <p:spPr bwMode="auto">
          <a:xfrm>
            <a:off x="1768475" y="2300288"/>
            <a:ext cx="3276600" cy="12700"/>
          </a:xfrm>
          <a:custGeom>
            <a:avLst/>
            <a:gdLst>
              <a:gd name="T0" fmla="*/ 2147483647 w 2064"/>
              <a:gd name="T1" fmla="*/ 0 h 8"/>
              <a:gd name="T2" fmla="*/ 0 w 2064"/>
              <a:gd name="T3" fmla="*/ 2147483647 h 8"/>
              <a:gd name="T4" fmla="*/ 0 60000 65536"/>
              <a:gd name="T5" fmla="*/ 0 60000 65536"/>
              <a:gd name="T6" fmla="*/ 0 w 2064"/>
              <a:gd name="T7" fmla="*/ 0 h 8"/>
              <a:gd name="T8" fmla="*/ 2064 w 2064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64" h="8">
                <a:moveTo>
                  <a:pt x="2064" y="0"/>
                </a:moveTo>
                <a:lnTo>
                  <a:pt x="0" y="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41" name="Group 184"/>
          <p:cNvGrpSpPr>
            <a:grpSpLocks/>
          </p:cNvGrpSpPr>
          <p:nvPr/>
        </p:nvGrpSpPr>
        <p:grpSpPr bwMode="auto">
          <a:xfrm>
            <a:off x="6019800" y="2551113"/>
            <a:ext cx="2286000" cy="511175"/>
            <a:chOff x="1392" y="240"/>
            <a:chExt cx="1440" cy="322"/>
          </a:xfrm>
        </p:grpSpPr>
        <p:sp>
          <p:nvSpPr>
            <p:cNvPr id="42" name="Text Box 185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AB</a:t>
              </a:r>
              <a:r>
                <a:rPr lang="ru-RU" sz="240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=      </a:t>
              </a:r>
              <a:r>
                <a:rPr lang="en-US" sz="240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DC</a:t>
              </a:r>
              <a:endParaRPr lang="ru-RU" sz="2400" b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43" name="Object 7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28676" name="Формула" r:id="rId5" imgW="126835" imgH="139518" progId="Equation.3">
                <p:embed/>
              </p:oleObj>
            </a:graphicData>
          </a:graphic>
        </p:graphicFrame>
        <p:sp>
          <p:nvSpPr>
            <p:cNvPr id="44" name="Line 187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Line 188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6" name="Text Box 189"/>
          <p:cNvSpPr txBox="1">
            <a:spLocks noChangeArrowheads="1"/>
          </p:cNvSpPr>
          <p:nvPr/>
        </p:nvSpPr>
        <p:spPr bwMode="auto">
          <a:xfrm>
            <a:off x="6794500" y="2478088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</a:t>
            </a:r>
            <a:endParaRPr lang="ru-RU" sz="2400" b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 Box 190"/>
          <p:cNvSpPr txBox="1">
            <a:spLocks noChangeArrowheads="1"/>
          </p:cNvSpPr>
          <p:nvPr/>
        </p:nvSpPr>
        <p:spPr bwMode="auto">
          <a:xfrm>
            <a:off x="6819900" y="2487613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  <a:endParaRPr lang="ru-RU" sz="2400" b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Freeform 191"/>
          <p:cNvSpPr>
            <a:spLocks/>
          </p:cNvSpPr>
          <p:nvPr/>
        </p:nvSpPr>
        <p:spPr bwMode="auto">
          <a:xfrm>
            <a:off x="3978275" y="2300288"/>
            <a:ext cx="1066800" cy="2044700"/>
          </a:xfrm>
          <a:custGeom>
            <a:avLst/>
            <a:gdLst>
              <a:gd name="T0" fmla="*/ 2147483647 w 672"/>
              <a:gd name="T1" fmla="*/ 0 h 1288"/>
              <a:gd name="T2" fmla="*/ 0 w 672"/>
              <a:gd name="T3" fmla="*/ 2147483647 h 1288"/>
              <a:gd name="T4" fmla="*/ 0 60000 65536"/>
              <a:gd name="T5" fmla="*/ 0 60000 65536"/>
              <a:gd name="T6" fmla="*/ 0 w 672"/>
              <a:gd name="T7" fmla="*/ 0 h 1288"/>
              <a:gd name="T8" fmla="*/ 672 w 672"/>
              <a:gd name="T9" fmla="*/ 1288 h 12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72" h="1288">
                <a:moveTo>
                  <a:pt x="672" y="0"/>
                </a:moveTo>
                <a:lnTo>
                  <a:pt x="0" y="128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49" name="Freeform 192"/>
          <p:cNvSpPr>
            <a:spLocks/>
          </p:cNvSpPr>
          <p:nvPr/>
        </p:nvSpPr>
        <p:spPr bwMode="auto">
          <a:xfrm flipH="1" flipV="1">
            <a:off x="701675" y="2312988"/>
            <a:ext cx="1066800" cy="2044700"/>
          </a:xfrm>
          <a:custGeom>
            <a:avLst/>
            <a:gdLst>
              <a:gd name="T0" fmla="*/ 2147483647 w 672"/>
              <a:gd name="T1" fmla="*/ 0 h 1288"/>
              <a:gd name="T2" fmla="*/ 0 w 672"/>
              <a:gd name="T3" fmla="*/ 2147483647 h 1288"/>
              <a:gd name="T4" fmla="*/ 0 60000 65536"/>
              <a:gd name="T5" fmla="*/ 0 60000 65536"/>
              <a:gd name="T6" fmla="*/ 0 w 672"/>
              <a:gd name="T7" fmla="*/ 0 h 1288"/>
              <a:gd name="T8" fmla="*/ 672 w 672"/>
              <a:gd name="T9" fmla="*/ 1288 h 12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72" h="1288">
                <a:moveTo>
                  <a:pt x="672" y="0"/>
                </a:moveTo>
                <a:lnTo>
                  <a:pt x="0" y="128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50" name="Group 193"/>
          <p:cNvGrpSpPr>
            <a:grpSpLocks/>
          </p:cNvGrpSpPr>
          <p:nvPr/>
        </p:nvGrpSpPr>
        <p:grpSpPr bwMode="auto">
          <a:xfrm>
            <a:off x="6057900" y="3363913"/>
            <a:ext cx="2286000" cy="511175"/>
            <a:chOff x="1392" y="240"/>
            <a:chExt cx="1440" cy="322"/>
          </a:xfrm>
        </p:grpSpPr>
        <p:sp>
          <p:nvSpPr>
            <p:cNvPr id="51" name="Text Box 194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BC</a:t>
              </a:r>
              <a:r>
                <a:rPr lang="ru-RU" sz="240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=      </a:t>
              </a:r>
              <a:r>
                <a:rPr lang="en-US" sz="240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DA</a:t>
              </a:r>
              <a:endParaRPr lang="ru-RU" sz="2400" b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52" name="Object 6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28677" name="Формула" r:id="rId6" imgW="126835" imgH="139518" progId="Equation.3">
                <p:embed/>
              </p:oleObj>
            </a:graphicData>
          </a:graphic>
        </p:graphicFrame>
        <p:sp>
          <p:nvSpPr>
            <p:cNvPr id="53" name="Line 196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Line 197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5" name="Text Box 198"/>
          <p:cNvSpPr txBox="1">
            <a:spLocks noChangeArrowheads="1"/>
          </p:cNvSpPr>
          <p:nvPr/>
        </p:nvSpPr>
        <p:spPr bwMode="auto">
          <a:xfrm>
            <a:off x="6832600" y="3290888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</a:t>
            </a:r>
            <a:endParaRPr lang="ru-RU" sz="2400" b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 Box 199"/>
          <p:cNvSpPr txBox="1">
            <a:spLocks noChangeArrowheads="1"/>
          </p:cNvSpPr>
          <p:nvPr/>
        </p:nvSpPr>
        <p:spPr bwMode="auto">
          <a:xfrm>
            <a:off x="6705600" y="3300413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  <a:endParaRPr lang="ru-RU" sz="2400" b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 Box 26"/>
          <p:cNvSpPr txBox="1">
            <a:spLocks noChangeArrowheads="1"/>
          </p:cNvSpPr>
          <p:nvPr/>
        </p:nvSpPr>
        <p:spPr bwMode="auto">
          <a:xfrm>
            <a:off x="549275" y="435768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ru-RU" sz="28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8" name="Freeform 220"/>
          <p:cNvSpPr>
            <a:spLocks/>
          </p:cNvSpPr>
          <p:nvPr/>
        </p:nvSpPr>
        <p:spPr bwMode="auto">
          <a:xfrm>
            <a:off x="1825625" y="2311400"/>
            <a:ext cx="3213100" cy="1498600"/>
          </a:xfrm>
          <a:custGeom>
            <a:avLst/>
            <a:gdLst>
              <a:gd name="T0" fmla="*/ 2147483647 w 2024"/>
              <a:gd name="T1" fmla="*/ 0 h 944"/>
              <a:gd name="T2" fmla="*/ 0 w 2024"/>
              <a:gd name="T3" fmla="*/ 2147483647 h 944"/>
              <a:gd name="T4" fmla="*/ 0 60000 65536"/>
              <a:gd name="T5" fmla="*/ 0 60000 65536"/>
              <a:gd name="T6" fmla="*/ 0 w 2024"/>
              <a:gd name="T7" fmla="*/ 0 h 944"/>
              <a:gd name="T8" fmla="*/ 2024 w 2024"/>
              <a:gd name="T9" fmla="*/ 944 h 9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24" h="944">
                <a:moveTo>
                  <a:pt x="2024" y="0"/>
                </a:moveTo>
                <a:lnTo>
                  <a:pt x="0" y="944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59" name="Group 202"/>
          <p:cNvGrpSpPr>
            <a:grpSpLocks/>
          </p:cNvGrpSpPr>
          <p:nvPr/>
        </p:nvGrpSpPr>
        <p:grpSpPr bwMode="auto">
          <a:xfrm>
            <a:off x="1692275" y="3748088"/>
            <a:ext cx="519113" cy="519112"/>
            <a:chOff x="960" y="2448"/>
            <a:chExt cx="327" cy="327"/>
          </a:xfrm>
        </p:grpSpPr>
        <p:sp>
          <p:nvSpPr>
            <p:cNvPr id="60" name="Text Box 200"/>
            <p:cNvSpPr txBox="1">
              <a:spLocks noChangeArrowheads="1"/>
            </p:cNvSpPr>
            <p:nvPr/>
          </p:nvSpPr>
          <p:spPr bwMode="auto">
            <a:xfrm>
              <a:off x="960" y="2448"/>
              <a:ext cx="327" cy="327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61" name="Oval 201"/>
            <p:cNvSpPr>
              <a:spLocks noChangeArrowheads="1"/>
            </p:cNvSpPr>
            <p:nvPr/>
          </p:nvSpPr>
          <p:spPr bwMode="auto">
            <a:xfrm>
              <a:off x="1016" y="247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 type="none" w="lg" len="lg"/>
              <a:tailEnd type="none" w="lg" len="lg"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2" name="Group 221"/>
          <p:cNvGrpSpPr>
            <a:grpSpLocks/>
          </p:cNvGrpSpPr>
          <p:nvPr/>
        </p:nvGrpSpPr>
        <p:grpSpPr bwMode="auto">
          <a:xfrm>
            <a:off x="6019800" y="3908425"/>
            <a:ext cx="2286000" cy="511175"/>
            <a:chOff x="1392" y="240"/>
            <a:chExt cx="1440" cy="322"/>
          </a:xfrm>
        </p:grpSpPr>
        <p:sp>
          <p:nvSpPr>
            <p:cNvPr id="63" name="Text Box 222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MC</a:t>
              </a:r>
              <a:r>
                <a:rPr lang="ru-RU" sz="24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=      </a:t>
              </a:r>
              <a:r>
                <a:rPr lang="en-US" sz="24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AM</a:t>
              </a:r>
              <a:endParaRPr lang="ru-RU" sz="2400" b="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64" name="Object 4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28678" name="Формула" r:id="rId7" imgW="126835" imgH="139518" progId="Equation.3">
                <p:embed/>
              </p:oleObj>
            </a:graphicData>
          </a:graphic>
        </p:graphicFrame>
        <p:sp>
          <p:nvSpPr>
            <p:cNvPr id="65" name="Line 224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Line 225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7" name="Text Box 226"/>
          <p:cNvSpPr txBox="1">
            <a:spLocks noChangeArrowheads="1"/>
          </p:cNvSpPr>
          <p:nvPr/>
        </p:nvSpPr>
        <p:spPr bwMode="auto">
          <a:xfrm>
            <a:off x="6794500" y="3810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</a:t>
            </a:r>
            <a:endParaRPr lang="ru-RU" sz="2400" b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Text Box 227"/>
          <p:cNvSpPr txBox="1">
            <a:spLocks noChangeArrowheads="1"/>
          </p:cNvSpPr>
          <p:nvPr/>
        </p:nvSpPr>
        <p:spPr bwMode="auto">
          <a:xfrm>
            <a:off x="6781800" y="3810000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  <a:endParaRPr lang="ru-RU" sz="2400" b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Text Box 229"/>
          <p:cNvSpPr txBox="1">
            <a:spLocks noChangeArrowheads="1"/>
          </p:cNvSpPr>
          <p:nvPr/>
        </p:nvSpPr>
        <p:spPr bwMode="auto">
          <a:xfrm>
            <a:off x="6858000" y="4459288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</a:t>
            </a:r>
            <a:endParaRPr lang="ru-RU" sz="2400" b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0" name="Group 230"/>
          <p:cNvGrpSpPr>
            <a:grpSpLocks/>
          </p:cNvGrpSpPr>
          <p:nvPr/>
        </p:nvGrpSpPr>
        <p:grpSpPr bwMode="auto">
          <a:xfrm>
            <a:off x="6070600" y="4522791"/>
            <a:ext cx="990600" cy="461963"/>
            <a:chOff x="3744" y="1824"/>
            <a:chExt cx="624" cy="291"/>
          </a:xfrm>
        </p:grpSpPr>
        <p:sp>
          <p:nvSpPr>
            <p:cNvPr id="71" name="Text Box 231"/>
            <p:cNvSpPr txBox="1">
              <a:spLocks noChangeArrowheads="1"/>
            </p:cNvSpPr>
            <p:nvPr/>
          </p:nvSpPr>
          <p:spPr bwMode="auto">
            <a:xfrm>
              <a:off x="3744" y="1824"/>
              <a:ext cx="6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AC</a:t>
              </a:r>
              <a:r>
                <a:rPr lang="ru-RU" sz="240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=</a:t>
              </a:r>
              <a:endParaRPr lang="ru-RU" sz="2400" b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Line 232"/>
            <p:cNvSpPr>
              <a:spLocks noChangeShapeType="1"/>
            </p:cNvSpPr>
            <p:nvPr/>
          </p:nvSpPr>
          <p:spPr bwMode="auto">
            <a:xfrm>
              <a:off x="3840" y="1824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3" name="Group 233"/>
          <p:cNvGrpSpPr>
            <a:grpSpLocks/>
          </p:cNvGrpSpPr>
          <p:nvPr/>
        </p:nvGrpSpPr>
        <p:grpSpPr bwMode="auto">
          <a:xfrm>
            <a:off x="6997700" y="4522788"/>
            <a:ext cx="914400" cy="523875"/>
            <a:chOff x="4464" y="1824"/>
            <a:chExt cx="576" cy="330"/>
          </a:xfrm>
        </p:grpSpPr>
        <p:graphicFrame>
          <p:nvGraphicFramePr>
            <p:cNvPr id="74" name="Object 3"/>
            <p:cNvGraphicFramePr>
              <a:graphicFrameLocks noChangeAspect="1"/>
            </p:cNvGraphicFramePr>
            <p:nvPr/>
          </p:nvGraphicFramePr>
          <p:xfrm>
            <a:off x="4464" y="1880"/>
            <a:ext cx="248" cy="274"/>
          </p:xfrm>
          <a:graphic>
            <a:graphicData uri="http://schemas.openxmlformats.org/presentationml/2006/ole">
              <p:oleObj spid="_x0000_s28679" name="Формула" r:id="rId8" imgW="126835" imgH="139518" progId="Equation.3">
                <p:embed/>
              </p:oleObj>
            </a:graphicData>
          </a:graphic>
        </p:graphicFrame>
        <p:grpSp>
          <p:nvGrpSpPr>
            <p:cNvPr id="75" name="Group 235"/>
            <p:cNvGrpSpPr>
              <a:grpSpLocks/>
            </p:cNvGrpSpPr>
            <p:nvPr/>
          </p:nvGrpSpPr>
          <p:grpSpPr bwMode="auto">
            <a:xfrm>
              <a:off x="4560" y="1824"/>
              <a:ext cx="480" cy="291"/>
              <a:chOff x="4560" y="1824"/>
              <a:chExt cx="480" cy="291"/>
            </a:xfrm>
          </p:grpSpPr>
          <p:sp>
            <p:nvSpPr>
              <p:cNvPr id="76" name="Line 236"/>
              <p:cNvSpPr>
                <a:spLocks noChangeShapeType="1"/>
              </p:cNvSpPr>
              <p:nvPr/>
            </p:nvSpPr>
            <p:spPr bwMode="auto">
              <a:xfrm>
                <a:off x="4632" y="183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 sz="2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7" name="Text Box 237"/>
              <p:cNvSpPr txBox="1">
                <a:spLocks noChangeArrowheads="1"/>
              </p:cNvSpPr>
              <p:nvPr/>
            </p:nvSpPr>
            <p:spPr bwMode="auto">
              <a:xfrm>
                <a:off x="4560" y="1824"/>
                <a:ext cx="480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240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CM</a:t>
                </a:r>
                <a:endParaRPr lang="ru-RU" sz="2400" b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78" name="Freeform 245"/>
          <p:cNvSpPr>
            <a:spLocks/>
          </p:cNvSpPr>
          <p:nvPr/>
        </p:nvSpPr>
        <p:spPr bwMode="auto">
          <a:xfrm>
            <a:off x="1793875" y="2298700"/>
            <a:ext cx="3225800" cy="1511300"/>
          </a:xfrm>
          <a:custGeom>
            <a:avLst/>
            <a:gdLst>
              <a:gd name="T0" fmla="*/ 0 w 2032"/>
              <a:gd name="T1" fmla="*/ 2147483647 h 952"/>
              <a:gd name="T2" fmla="*/ 2147483647 w 2032"/>
              <a:gd name="T3" fmla="*/ 0 h 952"/>
              <a:gd name="T4" fmla="*/ 0 60000 65536"/>
              <a:gd name="T5" fmla="*/ 0 60000 65536"/>
              <a:gd name="T6" fmla="*/ 0 w 2032"/>
              <a:gd name="T7" fmla="*/ 0 h 952"/>
              <a:gd name="T8" fmla="*/ 2032 w 2032"/>
              <a:gd name="T9" fmla="*/ 952 h 95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32" h="952">
                <a:moveTo>
                  <a:pt x="0" y="952"/>
                </a:moveTo>
                <a:lnTo>
                  <a:pt x="2032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79" name="Group 238"/>
          <p:cNvGrpSpPr>
            <a:grpSpLocks/>
          </p:cNvGrpSpPr>
          <p:nvPr/>
        </p:nvGrpSpPr>
        <p:grpSpPr bwMode="auto">
          <a:xfrm>
            <a:off x="6743700" y="4370391"/>
            <a:ext cx="838200" cy="766763"/>
            <a:chOff x="3832" y="2448"/>
            <a:chExt cx="528" cy="483"/>
          </a:xfrm>
        </p:grpSpPr>
        <p:sp>
          <p:nvSpPr>
            <p:cNvPr id="80" name="Text Box 239"/>
            <p:cNvSpPr txBox="1">
              <a:spLocks noChangeArrowheads="1"/>
            </p:cNvSpPr>
            <p:nvPr/>
          </p:nvSpPr>
          <p:spPr bwMode="auto">
            <a:xfrm>
              <a:off x="3832" y="2544"/>
              <a:ext cx="33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–</a:t>
              </a:r>
              <a:endParaRPr lang="ru-RU" sz="2400" b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1" name="Group 240"/>
            <p:cNvGrpSpPr>
              <a:grpSpLocks/>
            </p:cNvGrpSpPr>
            <p:nvPr/>
          </p:nvGrpSpPr>
          <p:grpSpPr bwMode="auto">
            <a:xfrm>
              <a:off x="4024" y="2448"/>
              <a:ext cx="336" cy="483"/>
              <a:chOff x="2832" y="288"/>
              <a:chExt cx="336" cy="483"/>
            </a:xfrm>
          </p:grpSpPr>
          <p:sp>
            <p:nvSpPr>
              <p:cNvPr id="82" name="Text Box 241"/>
              <p:cNvSpPr txBox="1">
                <a:spLocks noChangeArrowheads="1"/>
              </p:cNvSpPr>
              <p:nvPr/>
            </p:nvSpPr>
            <p:spPr bwMode="auto">
              <a:xfrm>
                <a:off x="2832" y="480"/>
                <a:ext cx="336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240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3</a:t>
                </a:r>
                <a:endParaRPr lang="ru-RU" sz="2400" b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" name="Text Box 242"/>
              <p:cNvSpPr txBox="1">
                <a:spLocks noChangeArrowheads="1"/>
              </p:cNvSpPr>
              <p:nvPr/>
            </p:nvSpPr>
            <p:spPr bwMode="auto">
              <a:xfrm>
                <a:off x="2832" y="288"/>
                <a:ext cx="336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240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4</a:t>
                </a:r>
                <a:endParaRPr lang="ru-RU" sz="2400" b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" name="Freeform 243"/>
              <p:cNvSpPr>
                <a:spLocks/>
              </p:cNvSpPr>
              <p:nvPr/>
            </p:nvSpPr>
            <p:spPr bwMode="auto">
              <a:xfrm>
                <a:off x="2864" y="528"/>
                <a:ext cx="168" cy="1"/>
              </a:xfrm>
              <a:custGeom>
                <a:avLst/>
                <a:gdLst>
                  <a:gd name="T0" fmla="*/ 0 w 168"/>
                  <a:gd name="T1" fmla="*/ 0 h 1"/>
                  <a:gd name="T2" fmla="*/ 168 w 168"/>
                  <a:gd name="T3" fmla="*/ 0 h 1"/>
                  <a:gd name="T4" fmla="*/ 0 60000 65536"/>
                  <a:gd name="T5" fmla="*/ 0 60000 65536"/>
                  <a:gd name="T6" fmla="*/ 0 w 168"/>
                  <a:gd name="T7" fmla="*/ 0 h 1"/>
                  <a:gd name="T8" fmla="*/ 168 w 16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8" h="1">
                    <a:moveTo>
                      <a:pt x="0" y="0"/>
                    </a:moveTo>
                    <a:lnTo>
                      <a:pt x="168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ru-RU" sz="2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85" name="Group 248"/>
          <p:cNvGrpSpPr>
            <a:grpSpLocks/>
          </p:cNvGrpSpPr>
          <p:nvPr/>
        </p:nvGrpSpPr>
        <p:grpSpPr bwMode="auto">
          <a:xfrm>
            <a:off x="6083300" y="5127625"/>
            <a:ext cx="2286000" cy="511175"/>
            <a:chOff x="1392" y="240"/>
            <a:chExt cx="1440" cy="322"/>
          </a:xfrm>
        </p:grpSpPr>
        <p:sp>
          <p:nvSpPr>
            <p:cNvPr id="86" name="Text Box 249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AO</a:t>
              </a:r>
              <a:r>
                <a:rPr lang="ru-RU" sz="24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=      </a:t>
              </a:r>
              <a:r>
                <a:rPr lang="en-US" sz="24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BD</a:t>
              </a:r>
              <a:endParaRPr lang="ru-RU" sz="2400" b="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87" name="Object 2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28680" name="Формула" r:id="rId9" imgW="126835" imgH="139518" progId="Equation.3">
                <p:embed/>
              </p:oleObj>
            </a:graphicData>
          </a:graphic>
        </p:graphicFrame>
        <p:sp>
          <p:nvSpPr>
            <p:cNvPr id="88" name="Line 251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Line 252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0" name="Text Box 253"/>
          <p:cNvSpPr txBox="1">
            <a:spLocks noChangeArrowheads="1"/>
          </p:cNvSpPr>
          <p:nvPr/>
        </p:nvSpPr>
        <p:spPr bwMode="auto">
          <a:xfrm>
            <a:off x="6858000" y="50546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</a:t>
            </a:r>
            <a:endParaRPr lang="ru-RU" sz="2400" b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Text Box 255"/>
          <p:cNvSpPr txBox="1">
            <a:spLocks noChangeArrowheads="1"/>
          </p:cNvSpPr>
          <p:nvPr/>
        </p:nvSpPr>
        <p:spPr bwMode="auto">
          <a:xfrm>
            <a:off x="6096000" y="5562600"/>
            <a:ext cx="1981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 –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 сущ.</a:t>
            </a:r>
            <a:endParaRPr lang="ru-RU" sz="2400" b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Text Box 256"/>
          <p:cNvSpPr txBox="1">
            <a:spLocks noChangeArrowheads="1"/>
          </p:cNvSpPr>
          <p:nvPr/>
        </p:nvSpPr>
        <p:spPr bwMode="auto">
          <a:xfrm>
            <a:off x="762000" y="304800"/>
            <a:ext cx="3222485" cy="40011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C00000"/>
                </a:solidFill>
              </a:rPr>
              <a:t>Домашнее задание: № 912</a:t>
            </a:r>
          </a:p>
        </p:txBody>
      </p:sp>
      <p:sp>
        <p:nvSpPr>
          <p:cNvPr id="93" name="Text Box 258"/>
          <p:cNvSpPr txBox="1">
            <a:spLocks noChangeArrowheads="1"/>
          </p:cNvSpPr>
          <p:nvPr/>
        </p:nvSpPr>
        <p:spPr bwMode="auto">
          <a:xfrm>
            <a:off x="1231918" y="4869160"/>
            <a:ext cx="2035685" cy="52322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M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0" dirty="0">
                <a:latin typeface="Times New Roman" pitchFamily="18" charset="0"/>
              </a:rPr>
              <a:t>– середина АО</a:t>
            </a:r>
          </a:p>
        </p:txBody>
      </p:sp>
      <p:sp>
        <p:nvSpPr>
          <p:cNvPr id="94" name="Text Box 260"/>
          <p:cNvSpPr txBox="1">
            <a:spLocks noChangeArrowheads="1"/>
          </p:cNvSpPr>
          <p:nvPr/>
        </p:nvSpPr>
        <p:spPr bwMode="auto">
          <a:xfrm>
            <a:off x="762000" y="838200"/>
            <a:ext cx="392747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ABCD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0" dirty="0">
                <a:latin typeface="Times New Roman" pitchFamily="18" charset="0"/>
              </a:rPr>
              <a:t>– параллелограмм</a:t>
            </a:r>
          </a:p>
        </p:txBody>
      </p:sp>
      <p:sp>
        <p:nvSpPr>
          <p:cNvPr id="95" name="TextBox 133"/>
          <p:cNvSpPr txBox="1">
            <a:spLocks noChangeArrowheads="1"/>
          </p:cNvSpPr>
          <p:nvPr/>
        </p:nvSpPr>
        <p:spPr bwMode="auto">
          <a:xfrm>
            <a:off x="5562600" y="1152525"/>
            <a:ext cx="4587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а)</a:t>
            </a:r>
          </a:p>
        </p:txBody>
      </p:sp>
      <p:sp>
        <p:nvSpPr>
          <p:cNvPr id="96" name="TextBox 134"/>
          <p:cNvSpPr txBox="1">
            <a:spLocks noChangeArrowheads="1"/>
          </p:cNvSpPr>
          <p:nvPr/>
        </p:nvSpPr>
        <p:spPr bwMode="auto">
          <a:xfrm>
            <a:off x="5564188" y="1762125"/>
            <a:ext cx="4507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в)</a:t>
            </a:r>
          </a:p>
        </p:txBody>
      </p:sp>
      <p:sp>
        <p:nvSpPr>
          <p:cNvPr id="97" name="TextBox 135"/>
          <p:cNvSpPr txBox="1">
            <a:spLocks noChangeArrowheads="1"/>
          </p:cNvSpPr>
          <p:nvPr/>
        </p:nvSpPr>
        <p:spPr bwMode="auto">
          <a:xfrm>
            <a:off x="5640388" y="2524125"/>
            <a:ext cx="3994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г)</a:t>
            </a:r>
          </a:p>
        </p:txBody>
      </p:sp>
      <p:sp>
        <p:nvSpPr>
          <p:cNvPr id="98" name="TextBox 136"/>
          <p:cNvSpPr txBox="1">
            <a:spLocks noChangeArrowheads="1"/>
          </p:cNvSpPr>
          <p:nvPr/>
        </p:nvSpPr>
        <p:spPr bwMode="auto">
          <a:xfrm>
            <a:off x="5640388" y="3286125"/>
            <a:ext cx="4667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д)</a:t>
            </a:r>
          </a:p>
        </p:txBody>
      </p:sp>
      <p:sp>
        <p:nvSpPr>
          <p:cNvPr id="99" name="TextBox 137"/>
          <p:cNvSpPr txBox="1">
            <a:spLocks noChangeArrowheads="1"/>
          </p:cNvSpPr>
          <p:nvPr/>
        </p:nvSpPr>
        <p:spPr bwMode="auto">
          <a:xfrm>
            <a:off x="5640388" y="3890963"/>
            <a:ext cx="4924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ж)</a:t>
            </a:r>
          </a:p>
        </p:txBody>
      </p:sp>
      <p:sp>
        <p:nvSpPr>
          <p:cNvPr id="100" name="TextBox 138"/>
          <p:cNvSpPr txBox="1">
            <a:spLocks noChangeArrowheads="1"/>
          </p:cNvSpPr>
          <p:nvPr/>
        </p:nvSpPr>
        <p:spPr bwMode="auto">
          <a:xfrm>
            <a:off x="5657850" y="4505325"/>
            <a:ext cx="4283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з)</a:t>
            </a:r>
          </a:p>
        </p:txBody>
      </p:sp>
      <p:sp>
        <p:nvSpPr>
          <p:cNvPr id="101" name="TextBox 139"/>
          <p:cNvSpPr txBox="1">
            <a:spLocks noChangeArrowheads="1"/>
          </p:cNvSpPr>
          <p:nvPr/>
        </p:nvSpPr>
        <p:spPr bwMode="auto">
          <a:xfrm>
            <a:off x="5716588" y="5114925"/>
            <a:ext cx="4587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3333E-6 L 0.01111 -0.00116 L 0.02639 -0.00116 " pathEditMode="relative" rAng="0" ptsTypes="AAA">
                                      <p:cBhvr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3333E-6 L 0.01111 -0.00116 L 0.02639 -0.00116 " pathEditMode="relative" rAng="0" ptsTypes="AAA">
                                      <p:cBhvr>
                                        <p:cTn id="26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6" grpId="0"/>
      <p:bldP spid="16" grpId="1"/>
      <p:bldP spid="17" grpId="0"/>
      <p:bldP spid="17" grpId="1"/>
      <p:bldP spid="18" grpId="0"/>
      <p:bldP spid="24" grpId="0" animBg="1"/>
      <p:bldP spid="24" grpId="1" animBg="1"/>
      <p:bldP spid="39" grpId="0" animBg="1"/>
      <p:bldP spid="39" grpId="1" animBg="1"/>
      <p:bldP spid="40" grpId="0" animBg="1"/>
      <p:bldP spid="40" grpId="1" animBg="1"/>
      <p:bldP spid="46" grpId="0"/>
      <p:bldP spid="46" grpId="1"/>
      <p:bldP spid="47" grpId="0"/>
      <p:bldP spid="48" grpId="0" animBg="1"/>
      <p:bldP spid="48" grpId="1" animBg="1"/>
      <p:bldP spid="49" grpId="0" animBg="1"/>
      <p:bldP spid="49" grpId="1" animBg="1"/>
      <p:bldP spid="55" grpId="0"/>
      <p:bldP spid="55" grpId="1"/>
      <p:bldP spid="56" grpId="0"/>
      <p:bldP spid="58" grpId="0" animBg="1"/>
      <p:bldP spid="58" grpId="1" animBg="1"/>
      <p:bldP spid="67" grpId="0"/>
      <p:bldP spid="67" grpId="1"/>
      <p:bldP spid="68" grpId="0"/>
      <p:bldP spid="69" grpId="0"/>
      <p:bldP spid="69" grpId="1"/>
      <p:bldP spid="78" grpId="0" animBg="1"/>
      <p:bldP spid="78" grpId="1" animBg="1"/>
      <p:bldP spid="90" grpId="0"/>
      <p:bldP spid="91" grpId="0"/>
      <p:bldP spid="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260648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5400" b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Georgia" pitchFamily="18" charset="0"/>
                <a:ea typeface="+mn-ea"/>
                <a:cs typeface="+mn-cs"/>
              </a:rPr>
              <a:t>Оцениваем</a:t>
            </a:r>
            <a:endParaRPr lang="ru-RU" sz="5400" b="1" kern="1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Georgia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556792"/>
            <a:ext cx="7776864" cy="280076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8 баллов – 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5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6 - 7 балла –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4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5 - 4 балла –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3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 менее 4 баллов –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2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</a:t>
            </a:r>
            <a:endParaRPr kumimoji="0" lang="ru-RU" sz="4400" b="1" i="0" u="none" strike="noStrike" kern="0" cap="none" spc="0" normalizeH="0" baseline="0" noProof="0" dirty="0">
              <a:ln w="12700">
                <a:solidFill>
                  <a:srgbClr val="000066"/>
                </a:solidFill>
                <a:prstDash val="solid"/>
              </a:ln>
              <a:solidFill>
                <a:srgbClr val="D6ECFF">
                  <a:lumMod val="50000"/>
                </a:srgb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134672" cy="1470025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</a:t>
            </a:r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</a:rPr>
              <a:t>Координаты вектора</a:t>
            </a:r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</a:rPr>
              <a:t>» </a:t>
            </a:r>
            <a:endParaRPr lang="ru-RU" b="1" cap="all" dirty="0">
              <a:ln/>
              <a:solidFill>
                <a:schemeClr val="accent1"/>
              </a:solidFill>
              <a:effectLst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ямоугольная система координат и ортонормированный базис плоскости"/>
          <p:cNvPicPr/>
          <p:nvPr/>
        </p:nvPicPr>
        <p:blipFill>
          <a:blip r:embed="rId2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2195736" y="836712"/>
            <a:ext cx="5904656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149"/>
          <p:cNvSpPr txBox="1">
            <a:spLocks noChangeArrowheads="1"/>
          </p:cNvSpPr>
          <p:nvPr/>
        </p:nvSpPr>
        <p:spPr bwMode="auto">
          <a:xfrm>
            <a:off x="2051720" y="5373216"/>
            <a:ext cx="6768752" cy="95410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0099C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/>
              <a:t>Векторы        </a:t>
            </a:r>
            <a:r>
              <a:rPr lang="ru-RU" sz="2800" dirty="0"/>
              <a:t>назовем </a:t>
            </a:r>
            <a:r>
              <a:rPr lang="ru-RU" sz="2800" b="1" dirty="0"/>
              <a:t>координатными векторами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5445224"/>
            <a:ext cx="576064" cy="3520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17513" y="825500"/>
            <a:ext cx="5253037" cy="425450"/>
            <a:chOff x="480" y="1020"/>
            <a:chExt cx="1436" cy="153"/>
          </a:xfrm>
        </p:grpSpPr>
        <p:sp>
          <p:nvSpPr>
            <p:cNvPr id="729104" name="Freeform 16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05" name="Freeform 17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29107" name="Freeform 19"/>
          <p:cNvSpPr>
            <a:spLocks/>
          </p:cNvSpPr>
          <p:nvPr/>
        </p:nvSpPr>
        <p:spPr bwMode="auto">
          <a:xfrm>
            <a:off x="417513" y="1698625"/>
            <a:ext cx="5253037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08" name="Freeform 20"/>
          <p:cNvSpPr>
            <a:spLocks/>
          </p:cNvSpPr>
          <p:nvPr/>
        </p:nvSpPr>
        <p:spPr bwMode="auto">
          <a:xfrm>
            <a:off x="381000" y="2095500"/>
            <a:ext cx="5308600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44" y="8"/>
              </a:cxn>
            </a:cxnLst>
            <a:rect l="0" t="0" r="r" b="b"/>
            <a:pathLst>
              <a:path w="3344" h="8">
                <a:moveTo>
                  <a:pt x="0" y="0"/>
                </a:moveTo>
                <a:lnTo>
                  <a:pt x="3344" y="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17513" y="2522538"/>
            <a:ext cx="5253037" cy="425450"/>
            <a:chOff x="480" y="1020"/>
            <a:chExt cx="1436" cy="153"/>
          </a:xfrm>
        </p:grpSpPr>
        <p:sp>
          <p:nvSpPr>
            <p:cNvPr id="729110" name="Freeform 22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11" name="Freeform 23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404813" y="3376613"/>
            <a:ext cx="5295900" cy="444500"/>
            <a:chOff x="476" y="1940"/>
            <a:chExt cx="1448" cy="160"/>
          </a:xfrm>
        </p:grpSpPr>
        <p:sp>
          <p:nvSpPr>
            <p:cNvPr id="729113" name="Freeform 25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14" name="Freeform 26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417513" y="4210050"/>
            <a:ext cx="5295900" cy="444500"/>
            <a:chOff x="476" y="1940"/>
            <a:chExt cx="1448" cy="160"/>
          </a:xfrm>
        </p:grpSpPr>
        <p:sp>
          <p:nvSpPr>
            <p:cNvPr id="729116" name="Freeform 28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17" name="Freeform 29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404813" y="5075238"/>
            <a:ext cx="5308600" cy="454025"/>
            <a:chOff x="476" y="2552"/>
            <a:chExt cx="1452" cy="164"/>
          </a:xfrm>
        </p:grpSpPr>
        <p:sp>
          <p:nvSpPr>
            <p:cNvPr id="729119" name="Freeform 31"/>
            <p:cNvSpPr>
              <a:spLocks/>
            </p:cNvSpPr>
            <p:nvPr/>
          </p:nvSpPr>
          <p:spPr bwMode="auto">
            <a:xfrm>
              <a:off x="476" y="2552"/>
              <a:ext cx="1440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0" y="0"/>
                </a:cxn>
              </a:cxnLst>
              <a:rect l="0" t="0" r="r" b="b"/>
              <a:pathLst>
                <a:path w="1440" h="1">
                  <a:moveTo>
                    <a:pt x="0" y="0"/>
                  </a:moveTo>
                  <a:lnTo>
                    <a:pt x="1440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20" name="Freeform 32"/>
            <p:cNvSpPr>
              <a:spLocks/>
            </p:cNvSpPr>
            <p:nvPr/>
          </p:nvSpPr>
          <p:spPr bwMode="auto">
            <a:xfrm>
              <a:off x="476" y="2708"/>
              <a:ext cx="1452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452" y="0"/>
                </a:cxn>
              </a:cxnLst>
              <a:rect l="0" t="0" r="r" b="b"/>
              <a:pathLst>
                <a:path w="1452" h="8">
                  <a:moveTo>
                    <a:pt x="0" y="8"/>
                  </a:moveTo>
                  <a:lnTo>
                    <a:pt x="1452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29121" name="Freeform 33"/>
          <p:cNvSpPr>
            <a:spLocks/>
          </p:cNvSpPr>
          <p:nvPr/>
        </p:nvSpPr>
        <p:spPr bwMode="auto">
          <a:xfrm>
            <a:off x="404813" y="5929313"/>
            <a:ext cx="5265737" cy="1270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2" name="Freeform 34"/>
          <p:cNvSpPr>
            <a:spLocks/>
          </p:cNvSpPr>
          <p:nvPr/>
        </p:nvSpPr>
        <p:spPr bwMode="auto">
          <a:xfrm>
            <a:off x="404813" y="6362700"/>
            <a:ext cx="5249862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3" name="Freeform 35"/>
          <p:cNvSpPr>
            <a:spLocks/>
          </p:cNvSpPr>
          <p:nvPr/>
        </p:nvSpPr>
        <p:spPr bwMode="auto">
          <a:xfrm>
            <a:off x="417513" y="392113"/>
            <a:ext cx="5265737" cy="1111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4" name="Line 36"/>
          <p:cNvSpPr>
            <a:spLocks noChangeShapeType="1"/>
          </p:cNvSpPr>
          <p:nvPr/>
        </p:nvSpPr>
        <p:spPr bwMode="auto">
          <a:xfrm>
            <a:off x="414338" y="392113"/>
            <a:ext cx="4762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5" name="Line 37"/>
          <p:cNvSpPr>
            <a:spLocks noChangeShapeType="1"/>
          </p:cNvSpPr>
          <p:nvPr/>
        </p:nvSpPr>
        <p:spPr bwMode="auto">
          <a:xfrm>
            <a:off x="4364038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6" name="Freeform 38"/>
          <p:cNvSpPr>
            <a:spLocks/>
          </p:cNvSpPr>
          <p:nvPr/>
        </p:nvSpPr>
        <p:spPr bwMode="auto">
          <a:xfrm>
            <a:off x="3906838" y="392113"/>
            <a:ext cx="9525" cy="599440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2160"/>
              </a:cxn>
            </a:cxnLst>
            <a:rect l="0" t="0" r="r" b="b"/>
            <a:pathLst>
              <a:path w="4" h="2160">
                <a:moveTo>
                  <a:pt x="4" y="0"/>
                </a:moveTo>
                <a:lnTo>
                  <a:pt x="0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7" name="Freeform 39"/>
          <p:cNvSpPr>
            <a:spLocks/>
          </p:cNvSpPr>
          <p:nvPr/>
        </p:nvSpPr>
        <p:spPr bwMode="auto">
          <a:xfrm>
            <a:off x="3459163" y="381000"/>
            <a:ext cx="11112" cy="6015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8" name="Freeform 40"/>
          <p:cNvSpPr>
            <a:spLocks/>
          </p:cNvSpPr>
          <p:nvPr/>
        </p:nvSpPr>
        <p:spPr bwMode="auto">
          <a:xfrm>
            <a:off x="3033713" y="392113"/>
            <a:ext cx="11112" cy="60150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9" name="Freeform 41"/>
          <p:cNvSpPr>
            <a:spLocks/>
          </p:cNvSpPr>
          <p:nvPr/>
        </p:nvSpPr>
        <p:spPr bwMode="auto">
          <a:xfrm>
            <a:off x="2587625" y="381000"/>
            <a:ext cx="9525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0" name="Freeform 42"/>
          <p:cNvSpPr>
            <a:spLocks/>
          </p:cNvSpPr>
          <p:nvPr/>
        </p:nvSpPr>
        <p:spPr bwMode="auto">
          <a:xfrm>
            <a:off x="214947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1" name="Freeform 43"/>
          <p:cNvSpPr>
            <a:spLocks/>
          </p:cNvSpPr>
          <p:nvPr/>
        </p:nvSpPr>
        <p:spPr bwMode="auto">
          <a:xfrm>
            <a:off x="172402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2" name="Freeform 44"/>
          <p:cNvSpPr>
            <a:spLocks/>
          </p:cNvSpPr>
          <p:nvPr/>
        </p:nvSpPr>
        <p:spPr bwMode="auto">
          <a:xfrm>
            <a:off x="1289050" y="392113"/>
            <a:ext cx="9525" cy="5970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52"/>
              </a:cxn>
            </a:cxnLst>
            <a:rect l="0" t="0" r="r" b="b"/>
            <a:pathLst>
              <a:path w="4" h="2152">
                <a:moveTo>
                  <a:pt x="0" y="0"/>
                </a:moveTo>
                <a:lnTo>
                  <a:pt x="4" y="2152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3" name="Freeform 45"/>
          <p:cNvSpPr>
            <a:spLocks/>
          </p:cNvSpPr>
          <p:nvPr/>
        </p:nvSpPr>
        <p:spPr bwMode="auto">
          <a:xfrm>
            <a:off x="841375" y="381000"/>
            <a:ext cx="11113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4" name="Freeform 46"/>
          <p:cNvSpPr>
            <a:spLocks/>
          </p:cNvSpPr>
          <p:nvPr/>
        </p:nvSpPr>
        <p:spPr bwMode="auto">
          <a:xfrm>
            <a:off x="381000" y="3381375"/>
            <a:ext cx="5332413" cy="17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56" y="8"/>
              </a:cxn>
            </a:cxnLst>
            <a:rect l="0" t="0" r="r" b="b"/>
            <a:pathLst>
              <a:path w="2656" h="8">
                <a:moveTo>
                  <a:pt x="0" y="0"/>
                </a:moveTo>
                <a:lnTo>
                  <a:pt x="2656" y="8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5" name="Freeform 47"/>
          <p:cNvSpPr>
            <a:spLocks/>
          </p:cNvSpPr>
          <p:nvPr/>
        </p:nvSpPr>
        <p:spPr bwMode="auto">
          <a:xfrm>
            <a:off x="4813300" y="388938"/>
            <a:ext cx="15875" cy="59674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808"/>
              </a:cxn>
            </a:cxnLst>
            <a:rect l="0" t="0" r="r" b="b"/>
            <a:pathLst>
              <a:path w="8" h="2808">
                <a:moveTo>
                  <a:pt x="0" y="0"/>
                </a:moveTo>
                <a:lnTo>
                  <a:pt x="8" y="2808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6" name="Freeform 48"/>
          <p:cNvSpPr>
            <a:spLocks/>
          </p:cNvSpPr>
          <p:nvPr/>
        </p:nvSpPr>
        <p:spPr bwMode="auto">
          <a:xfrm>
            <a:off x="5262563" y="388938"/>
            <a:ext cx="33337" cy="5949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2800"/>
              </a:cxn>
            </a:cxnLst>
            <a:rect l="0" t="0" r="r" b="b"/>
            <a:pathLst>
              <a:path w="16" h="2800">
                <a:moveTo>
                  <a:pt x="0" y="0"/>
                </a:moveTo>
                <a:lnTo>
                  <a:pt x="16" y="2800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7" name="Line 49"/>
          <p:cNvSpPr>
            <a:spLocks noChangeShapeType="1"/>
          </p:cNvSpPr>
          <p:nvPr/>
        </p:nvSpPr>
        <p:spPr bwMode="auto">
          <a:xfrm>
            <a:off x="5713413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8" name="Text Box 50"/>
          <p:cNvSpPr txBox="1">
            <a:spLocks noChangeArrowheads="1"/>
          </p:cNvSpPr>
          <p:nvPr/>
        </p:nvSpPr>
        <p:spPr bwMode="auto">
          <a:xfrm>
            <a:off x="2533650" y="3348038"/>
            <a:ext cx="5778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endParaRPr lang="ru-RU" b="0">
              <a:solidFill>
                <a:srgbClr val="3333FF"/>
              </a:solidFill>
            </a:endParaRPr>
          </a:p>
        </p:txBody>
      </p:sp>
      <p:sp>
        <p:nvSpPr>
          <p:cNvPr id="729139" name="Freeform 51"/>
          <p:cNvSpPr>
            <a:spLocks/>
          </p:cNvSpPr>
          <p:nvPr/>
        </p:nvSpPr>
        <p:spPr bwMode="auto">
          <a:xfrm>
            <a:off x="3014663" y="423863"/>
            <a:ext cx="31750" cy="5983287"/>
          </a:xfrm>
          <a:custGeom>
            <a:avLst/>
            <a:gdLst/>
            <a:ahLst/>
            <a:cxnLst>
              <a:cxn ang="0">
                <a:pos x="16" y="2816"/>
              </a:cxn>
              <a:cxn ang="0">
                <a:pos x="0" y="0"/>
              </a:cxn>
            </a:cxnLst>
            <a:rect l="0" t="0" r="r" b="b"/>
            <a:pathLst>
              <a:path w="16" h="2816">
                <a:moveTo>
                  <a:pt x="16" y="2816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Group 80"/>
          <p:cNvGrpSpPr>
            <a:grpSpLocks/>
          </p:cNvGrpSpPr>
          <p:nvPr/>
        </p:nvGrpSpPr>
        <p:grpSpPr bwMode="auto">
          <a:xfrm>
            <a:off x="3491880" y="1917154"/>
            <a:ext cx="1334120" cy="1007789"/>
            <a:chOff x="1904" y="1139"/>
            <a:chExt cx="1136" cy="997"/>
          </a:xfrm>
        </p:grpSpPr>
        <p:sp>
          <p:nvSpPr>
            <p:cNvPr id="729140" name="Freeform 52"/>
            <p:cNvSpPr>
              <a:spLocks/>
            </p:cNvSpPr>
            <p:nvPr/>
          </p:nvSpPr>
          <p:spPr bwMode="auto">
            <a:xfrm>
              <a:off x="1904" y="1328"/>
              <a:ext cx="1136" cy="808"/>
            </a:xfrm>
            <a:custGeom>
              <a:avLst/>
              <a:gdLst/>
              <a:ahLst/>
              <a:cxnLst>
                <a:cxn ang="0">
                  <a:pos x="0" y="808"/>
                </a:cxn>
                <a:cxn ang="0">
                  <a:pos x="1136" y="0"/>
                </a:cxn>
              </a:cxnLst>
              <a:rect l="0" t="0" r="r" b="b"/>
              <a:pathLst>
                <a:path w="1136" h="808">
                  <a:moveTo>
                    <a:pt x="0" y="808"/>
                  </a:moveTo>
                  <a:lnTo>
                    <a:pt x="1136" y="0"/>
                  </a:ln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9" name="Group 55"/>
            <p:cNvGrpSpPr>
              <a:grpSpLocks/>
            </p:cNvGrpSpPr>
            <p:nvPr/>
          </p:nvGrpSpPr>
          <p:grpSpPr bwMode="auto">
            <a:xfrm>
              <a:off x="2211" y="1139"/>
              <a:ext cx="384" cy="442"/>
              <a:chOff x="2787" y="1571"/>
              <a:chExt cx="384" cy="442"/>
            </a:xfrm>
          </p:grpSpPr>
          <p:sp>
            <p:nvSpPr>
              <p:cNvPr id="729144" name="Text Box 56"/>
              <p:cNvSpPr txBox="1">
                <a:spLocks noChangeArrowheads="1"/>
              </p:cNvSpPr>
              <p:nvPr/>
            </p:nvSpPr>
            <p:spPr bwMode="auto">
              <a:xfrm>
                <a:off x="2787" y="1571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p</a:t>
                </a:r>
                <a:endParaRPr lang="ru-RU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29145" name="Line 57"/>
              <p:cNvSpPr>
                <a:spLocks noChangeShapeType="1"/>
              </p:cNvSpPr>
              <p:nvPr/>
            </p:nvSpPr>
            <p:spPr bwMode="auto">
              <a:xfrm>
                <a:off x="2848" y="1784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 69"/>
          <p:cNvGrpSpPr>
            <a:grpSpLocks/>
          </p:cNvGrpSpPr>
          <p:nvPr/>
        </p:nvGrpSpPr>
        <p:grpSpPr bwMode="auto">
          <a:xfrm>
            <a:off x="5715000" y="3505201"/>
            <a:ext cx="3124200" cy="1077913"/>
            <a:chOff x="3648" y="2208"/>
            <a:chExt cx="1968" cy="679"/>
          </a:xfrm>
        </p:grpSpPr>
        <p:sp>
          <p:nvSpPr>
            <p:cNvPr id="729158" name="Text Box 70"/>
            <p:cNvSpPr txBox="1">
              <a:spLocks noChangeArrowheads="1"/>
            </p:cNvSpPr>
            <p:nvPr/>
          </p:nvSpPr>
          <p:spPr bwMode="auto">
            <a:xfrm>
              <a:off x="3648" y="2208"/>
              <a:ext cx="1968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cs typeface="Arial" pitchFamily="34" charset="0"/>
                </a:rPr>
                <a:t>p{ x; </a:t>
              </a:r>
              <a:r>
                <a:rPr lang="en-US" sz="4000" dirty="0" smtClean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cs typeface="Arial" pitchFamily="34" charset="0"/>
                </a:rPr>
                <a:t>y}</a:t>
              </a:r>
              <a:endPara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endParaRPr>
            </a:p>
            <a:p>
              <a:pPr algn="ctr">
                <a:defRPr/>
              </a:pPr>
              <a:r>
                <a:rPr lang="ru-RU" sz="2400" dirty="0" smtClean="0">
                  <a:solidFill>
                    <a:srgbClr val="3333FF"/>
                  </a:solidFill>
                  <a:latin typeface="Arial" pitchFamily="34" charset="0"/>
                  <a:cs typeface="Arial" pitchFamily="34" charset="0"/>
                </a:rPr>
                <a:t>координаты </a:t>
              </a:r>
              <a:r>
                <a:rPr lang="ru-RU" sz="2400" dirty="0">
                  <a:solidFill>
                    <a:srgbClr val="3333FF"/>
                  </a:solidFill>
                  <a:latin typeface="Arial" pitchFamily="34" charset="0"/>
                  <a:cs typeface="Arial" pitchFamily="34" charset="0"/>
                </a:rPr>
                <a:t>вектора</a:t>
              </a:r>
              <a:endParaRPr lang="ru-RU" sz="2400" b="0" dirty="0">
                <a:solidFill>
                  <a:srgbClr val="3333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9159" name="Freeform 71"/>
            <p:cNvSpPr>
              <a:spLocks/>
            </p:cNvSpPr>
            <p:nvPr/>
          </p:nvSpPr>
          <p:spPr bwMode="auto">
            <a:xfrm>
              <a:off x="4168" y="2352"/>
              <a:ext cx="200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0" y="0"/>
                </a:cxn>
              </a:cxnLst>
              <a:rect l="0" t="0" r="r" b="b"/>
              <a:pathLst>
                <a:path w="200" h="1">
                  <a:moveTo>
                    <a:pt x="0" y="0"/>
                  </a:moveTo>
                  <a:lnTo>
                    <a:pt x="200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2" name="Group 109"/>
          <p:cNvGrpSpPr>
            <a:grpSpLocks/>
          </p:cNvGrpSpPr>
          <p:nvPr/>
        </p:nvGrpSpPr>
        <p:grpSpPr bwMode="auto">
          <a:xfrm>
            <a:off x="5715000" y="1143000"/>
            <a:ext cx="3048000" cy="1901826"/>
            <a:chOff x="2976" y="1814"/>
            <a:chExt cx="2256" cy="1198"/>
          </a:xfrm>
        </p:grpSpPr>
        <p:grpSp>
          <p:nvGrpSpPr>
            <p:cNvPr id="13" name="Group 64"/>
            <p:cNvGrpSpPr>
              <a:grpSpLocks/>
            </p:cNvGrpSpPr>
            <p:nvPr/>
          </p:nvGrpSpPr>
          <p:grpSpPr bwMode="auto">
            <a:xfrm>
              <a:off x="3024" y="1814"/>
              <a:ext cx="2208" cy="446"/>
              <a:chOff x="3072" y="1488"/>
              <a:chExt cx="2208" cy="446"/>
            </a:xfrm>
          </p:grpSpPr>
          <p:sp>
            <p:nvSpPr>
              <p:cNvPr id="729153" name="Text Box 65"/>
              <p:cNvSpPr txBox="1">
                <a:spLocks noChangeArrowheads="1"/>
              </p:cNvSpPr>
              <p:nvPr/>
            </p:nvSpPr>
            <p:spPr bwMode="auto">
              <a:xfrm>
                <a:off x="3072" y="1488"/>
                <a:ext cx="2208" cy="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sz="4000" b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  </a:t>
                </a:r>
                <a:r>
                  <a:rPr lang="en-US" sz="4000" b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p = x</a:t>
                </a:r>
                <a:r>
                  <a:rPr lang="en-US" sz="40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i</a:t>
                </a:r>
                <a:r>
                  <a:rPr lang="en-US" sz="4000" b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 + </a:t>
                </a:r>
                <a:r>
                  <a:rPr lang="en-US" sz="4000" b="1" dirty="0" err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y</a:t>
                </a:r>
                <a:r>
                  <a:rPr lang="en-US" sz="4000" b="1" dirty="0" err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j</a:t>
                </a:r>
                <a:endParaRPr lang="ru-RU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29154" name="Line 66"/>
              <p:cNvSpPr>
                <a:spLocks noChangeShapeType="1"/>
              </p:cNvSpPr>
              <p:nvPr/>
            </p:nvSpPr>
            <p:spPr bwMode="auto">
              <a:xfrm>
                <a:off x="3419" y="1584"/>
                <a:ext cx="241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9155" name="Freeform 67"/>
              <p:cNvSpPr>
                <a:spLocks/>
              </p:cNvSpPr>
              <p:nvPr/>
            </p:nvSpPr>
            <p:spPr bwMode="auto">
              <a:xfrm>
                <a:off x="4943" y="1584"/>
                <a:ext cx="168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8" y="0"/>
                  </a:cxn>
                </a:cxnLst>
                <a:rect l="0" t="0" r="r" b="b"/>
                <a:pathLst>
                  <a:path w="168" h="1">
                    <a:moveTo>
                      <a:pt x="0" y="0"/>
                    </a:moveTo>
                    <a:lnTo>
                      <a:pt x="168" y="0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9156" name="Freeform 68"/>
              <p:cNvSpPr>
                <a:spLocks/>
              </p:cNvSpPr>
              <p:nvPr/>
            </p:nvSpPr>
            <p:spPr bwMode="auto">
              <a:xfrm>
                <a:off x="4266" y="1584"/>
                <a:ext cx="168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8" y="0"/>
                  </a:cxn>
                </a:cxnLst>
                <a:rect l="0" t="0" r="r" b="b"/>
                <a:pathLst>
                  <a:path w="168" h="1">
                    <a:moveTo>
                      <a:pt x="0" y="0"/>
                    </a:moveTo>
                    <a:lnTo>
                      <a:pt x="168" y="0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729191" name="Text Box 103"/>
            <p:cNvSpPr txBox="1">
              <a:spLocks noChangeArrowheads="1"/>
            </p:cNvSpPr>
            <p:nvPr/>
          </p:nvSpPr>
          <p:spPr bwMode="auto">
            <a:xfrm>
              <a:off x="2976" y="2256"/>
              <a:ext cx="2256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2400" b="1" dirty="0">
                  <a:solidFill>
                    <a:srgbClr val="3333FF"/>
                  </a:solidFill>
                </a:rPr>
                <a:t>разложение</a:t>
              </a:r>
              <a:r>
                <a:rPr lang="en-US" sz="2400" b="1" dirty="0">
                  <a:solidFill>
                    <a:srgbClr val="3333FF"/>
                  </a:solidFill>
                </a:rPr>
                <a:t> </a:t>
              </a:r>
              <a:r>
                <a:rPr lang="ru-RU" sz="2400" b="1" dirty="0">
                  <a:solidFill>
                    <a:srgbClr val="3333FF"/>
                  </a:solidFill>
                </a:rPr>
                <a:t>вектора по координатным векторам</a:t>
              </a:r>
            </a:p>
          </p:txBody>
        </p:sp>
      </p:grpSp>
      <p:sp>
        <p:nvSpPr>
          <p:cNvPr id="729238" name="Text Box 150"/>
          <p:cNvSpPr txBox="1">
            <a:spLocks noChangeArrowheads="1"/>
          </p:cNvSpPr>
          <p:nvPr/>
        </p:nvSpPr>
        <p:spPr bwMode="auto">
          <a:xfrm>
            <a:off x="5334000" y="2667000"/>
            <a:ext cx="46355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29239" name="Text Box 151"/>
          <p:cNvSpPr txBox="1">
            <a:spLocks noChangeArrowheads="1"/>
          </p:cNvSpPr>
          <p:nvPr/>
        </p:nvSpPr>
        <p:spPr bwMode="auto">
          <a:xfrm>
            <a:off x="2514600" y="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8232" name="Номер слайда 13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17D0865-5E7A-41B9-8CC7-9F36DBCFAA9E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8233" name="Rectangle 1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234" name="Rectangle 142"/>
          <p:cNvSpPr>
            <a:spLocks noChangeArrowheads="1"/>
          </p:cNvSpPr>
          <p:nvPr/>
        </p:nvSpPr>
        <p:spPr bwMode="auto">
          <a:xfrm>
            <a:off x="0" y="476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1100"/>
              <a:t> </a:t>
            </a:r>
            <a:endParaRPr lang="ru-RU"/>
          </a:p>
        </p:txBody>
      </p:sp>
      <p:sp>
        <p:nvSpPr>
          <p:cNvPr id="83" name="Freeform 60"/>
          <p:cNvSpPr>
            <a:spLocks/>
          </p:cNvSpPr>
          <p:nvPr/>
        </p:nvSpPr>
        <p:spPr bwMode="auto">
          <a:xfrm>
            <a:off x="3022600" y="3390900"/>
            <a:ext cx="47148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7" y="0"/>
              </a:cxn>
            </a:cxnLst>
            <a:rect l="0" t="0" r="r" b="b"/>
            <a:pathLst>
              <a:path w="297" h="1">
                <a:moveTo>
                  <a:pt x="0" y="0"/>
                </a:moveTo>
                <a:lnTo>
                  <a:pt x="297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4" name="Group 61"/>
          <p:cNvGrpSpPr>
            <a:grpSpLocks/>
          </p:cNvGrpSpPr>
          <p:nvPr/>
        </p:nvGrpSpPr>
        <p:grpSpPr bwMode="auto">
          <a:xfrm>
            <a:off x="3132137" y="3429000"/>
            <a:ext cx="609600" cy="641350"/>
            <a:chOff x="1781" y="2496"/>
            <a:chExt cx="384" cy="404"/>
          </a:xfrm>
        </p:grpSpPr>
        <p:sp>
          <p:nvSpPr>
            <p:cNvPr id="85" name="Text Box 62"/>
            <p:cNvSpPr txBox="1">
              <a:spLocks noChangeArrowheads="1"/>
            </p:cNvSpPr>
            <p:nvPr/>
          </p:nvSpPr>
          <p:spPr bwMode="auto">
            <a:xfrm>
              <a:off x="1781" y="2496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endParaRPr lang="ru-RU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86" name="Freeform 63"/>
            <p:cNvSpPr>
              <a:spLocks/>
            </p:cNvSpPr>
            <p:nvPr/>
          </p:nvSpPr>
          <p:spPr bwMode="auto">
            <a:xfrm>
              <a:off x="1917" y="2587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7" name="Freeform 74"/>
          <p:cNvSpPr>
            <a:spLocks/>
          </p:cNvSpPr>
          <p:nvPr/>
        </p:nvSpPr>
        <p:spPr bwMode="auto">
          <a:xfrm>
            <a:off x="3027363" y="2922588"/>
            <a:ext cx="1587" cy="468312"/>
          </a:xfrm>
          <a:custGeom>
            <a:avLst/>
            <a:gdLst/>
            <a:ahLst/>
            <a:cxnLst>
              <a:cxn ang="0">
                <a:pos x="0" y="295"/>
              </a:cxn>
              <a:cxn ang="0">
                <a:pos x="0" y="0"/>
              </a:cxn>
            </a:cxnLst>
            <a:rect l="0" t="0" r="r" b="b"/>
            <a:pathLst>
              <a:path w="1" h="295">
                <a:moveTo>
                  <a:pt x="0" y="295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8" name="Group 75"/>
          <p:cNvGrpSpPr>
            <a:grpSpLocks/>
          </p:cNvGrpSpPr>
          <p:nvPr/>
        </p:nvGrpSpPr>
        <p:grpSpPr bwMode="auto">
          <a:xfrm>
            <a:off x="2514600" y="2590800"/>
            <a:ext cx="609600" cy="641350"/>
            <a:chOff x="1584" y="1728"/>
            <a:chExt cx="384" cy="404"/>
          </a:xfrm>
        </p:grpSpPr>
        <p:sp>
          <p:nvSpPr>
            <p:cNvPr id="89" name="Text Box 76"/>
            <p:cNvSpPr txBox="1">
              <a:spLocks noChangeArrowheads="1"/>
            </p:cNvSpPr>
            <p:nvPr/>
          </p:nvSpPr>
          <p:spPr bwMode="auto">
            <a:xfrm>
              <a:off x="1584" y="1728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90" name="Freeform 77"/>
            <p:cNvSpPr>
              <a:spLocks/>
            </p:cNvSpPr>
            <p:nvPr/>
          </p:nvSpPr>
          <p:spPr bwMode="auto">
            <a:xfrm>
              <a:off x="1736" y="1816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17513" y="825500"/>
            <a:ext cx="5253037" cy="425450"/>
            <a:chOff x="480" y="1020"/>
            <a:chExt cx="1436" cy="153"/>
          </a:xfrm>
        </p:grpSpPr>
        <p:sp>
          <p:nvSpPr>
            <p:cNvPr id="734220" name="Freeform 12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21" name="Freeform 13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4222" name="Freeform 14"/>
          <p:cNvSpPr>
            <a:spLocks/>
          </p:cNvSpPr>
          <p:nvPr/>
        </p:nvSpPr>
        <p:spPr bwMode="auto">
          <a:xfrm>
            <a:off x="417513" y="1698625"/>
            <a:ext cx="5253037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23" name="Freeform 15"/>
          <p:cNvSpPr>
            <a:spLocks/>
          </p:cNvSpPr>
          <p:nvPr/>
        </p:nvSpPr>
        <p:spPr bwMode="auto">
          <a:xfrm>
            <a:off x="381000" y="2095500"/>
            <a:ext cx="5308600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44" y="8"/>
              </a:cxn>
            </a:cxnLst>
            <a:rect l="0" t="0" r="r" b="b"/>
            <a:pathLst>
              <a:path w="3344" h="8">
                <a:moveTo>
                  <a:pt x="0" y="0"/>
                </a:moveTo>
                <a:lnTo>
                  <a:pt x="3344" y="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417513" y="2522538"/>
            <a:ext cx="5253037" cy="425450"/>
            <a:chOff x="480" y="1020"/>
            <a:chExt cx="1436" cy="153"/>
          </a:xfrm>
        </p:grpSpPr>
        <p:sp>
          <p:nvSpPr>
            <p:cNvPr id="734225" name="Freeform 17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26" name="Freeform 18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404813" y="3376613"/>
            <a:ext cx="5295900" cy="444500"/>
            <a:chOff x="476" y="1940"/>
            <a:chExt cx="1448" cy="160"/>
          </a:xfrm>
        </p:grpSpPr>
        <p:sp>
          <p:nvSpPr>
            <p:cNvPr id="734228" name="Freeform 20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29" name="Freeform 21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417513" y="4210050"/>
            <a:ext cx="5295900" cy="444500"/>
            <a:chOff x="476" y="1940"/>
            <a:chExt cx="1448" cy="160"/>
          </a:xfrm>
        </p:grpSpPr>
        <p:sp>
          <p:nvSpPr>
            <p:cNvPr id="734231" name="Freeform 23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32" name="Freeform 24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404813" y="5075238"/>
            <a:ext cx="5308600" cy="454025"/>
            <a:chOff x="476" y="2552"/>
            <a:chExt cx="1452" cy="164"/>
          </a:xfrm>
        </p:grpSpPr>
        <p:sp>
          <p:nvSpPr>
            <p:cNvPr id="734234" name="Freeform 26"/>
            <p:cNvSpPr>
              <a:spLocks/>
            </p:cNvSpPr>
            <p:nvPr/>
          </p:nvSpPr>
          <p:spPr bwMode="auto">
            <a:xfrm>
              <a:off x="476" y="2552"/>
              <a:ext cx="1440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0" y="0"/>
                </a:cxn>
              </a:cxnLst>
              <a:rect l="0" t="0" r="r" b="b"/>
              <a:pathLst>
                <a:path w="1440" h="1">
                  <a:moveTo>
                    <a:pt x="0" y="0"/>
                  </a:moveTo>
                  <a:lnTo>
                    <a:pt x="1440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35" name="Freeform 27"/>
            <p:cNvSpPr>
              <a:spLocks/>
            </p:cNvSpPr>
            <p:nvPr/>
          </p:nvSpPr>
          <p:spPr bwMode="auto">
            <a:xfrm>
              <a:off x="476" y="2708"/>
              <a:ext cx="1452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452" y="0"/>
                </a:cxn>
              </a:cxnLst>
              <a:rect l="0" t="0" r="r" b="b"/>
              <a:pathLst>
                <a:path w="1452" h="8">
                  <a:moveTo>
                    <a:pt x="0" y="8"/>
                  </a:moveTo>
                  <a:lnTo>
                    <a:pt x="1452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4236" name="Freeform 28"/>
          <p:cNvSpPr>
            <a:spLocks/>
          </p:cNvSpPr>
          <p:nvPr/>
        </p:nvSpPr>
        <p:spPr bwMode="auto">
          <a:xfrm>
            <a:off x="404813" y="5929313"/>
            <a:ext cx="5265737" cy="1270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37" name="Freeform 29"/>
          <p:cNvSpPr>
            <a:spLocks/>
          </p:cNvSpPr>
          <p:nvPr/>
        </p:nvSpPr>
        <p:spPr bwMode="auto">
          <a:xfrm>
            <a:off x="404813" y="6362700"/>
            <a:ext cx="5249862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38" name="Freeform 30"/>
          <p:cNvSpPr>
            <a:spLocks/>
          </p:cNvSpPr>
          <p:nvPr/>
        </p:nvSpPr>
        <p:spPr bwMode="auto">
          <a:xfrm>
            <a:off x="417513" y="392113"/>
            <a:ext cx="5265737" cy="1111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39" name="Line 31"/>
          <p:cNvSpPr>
            <a:spLocks noChangeShapeType="1"/>
          </p:cNvSpPr>
          <p:nvPr/>
        </p:nvSpPr>
        <p:spPr bwMode="auto">
          <a:xfrm>
            <a:off x="414338" y="392113"/>
            <a:ext cx="4762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0" name="Line 32"/>
          <p:cNvSpPr>
            <a:spLocks noChangeShapeType="1"/>
          </p:cNvSpPr>
          <p:nvPr/>
        </p:nvSpPr>
        <p:spPr bwMode="auto">
          <a:xfrm>
            <a:off x="4364038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1" name="Freeform 33"/>
          <p:cNvSpPr>
            <a:spLocks/>
          </p:cNvSpPr>
          <p:nvPr/>
        </p:nvSpPr>
        <p:spPr bwMode="auto">
          <a:xfrm>
            <a:off x="3906838" y="392113"/>
            <a:ext cx="9525" cy="599440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2160"/>
              </a:cxn>
            </a:cxnLst>
            <a:rect l="0" t="0" r="r" b="b"/>
            <a:pathLst>
              <a:path w="4" h="2160">
                <a:moveTo>
                  <a:pt x="4" y="0"/>
                </a:moveTo>
                <a:lnTo>
                  <a:pt x="0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2" name="Freeform 34"/>
          <p:cNvSpPr>
            <a:spLocks/>
          </p:cNvSpPr>
          <p:nvPr/>
        </p:nvSpPr>
        <p:spPr bwMode="auto">
          <a:xfrm>
            <a:off x="3459163" y="381000"/>
            <a:ext cx="11112" cy="6015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3" name="Freeform 35"/>
          <p:cNvSpPr>
            <a:spLocks/>
          </p:cNvSpPr>
          <p:nvPr/>
        </p:nvSpPr>
        <p:spPr bwMode="auto">
          <a:xfrm>
            <a:off x="3033713" y="392113"/>
            <a:ext cx="11112" cy="60150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4" name="Freeform 36"/>
          <p:cNvSpPr>
            <a:spLocks/>
          </p:cNvSpPr>
          <p:nvPr/>
        </p:nvSpPr>
        <p:spPr bwMode="auto">
          <a:xfrm>
            <a:off x="2587625" y="381000"/>
            <a:ext cx="9525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5" name="Freeform 37"/>
          <p:cNvSpPr>
            <a:spLocks/>
          </p:cNvSpPr>
          <p:nvPr/>
        </p:nvSpPr>
        <p:spPr bwMode="auto">
          <a:xfrm>
            <a:off x="214947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6" name="Freeform 38"/>
          <p:cNvSpPr>
            <a:spLocks/>
          </p:cNvSpPr>
          <p:nvPr/>
        </p:nvSpPr>
        <p:spPr bwMode="auto">
          <a:xfrm>
            <a:off x="172402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7" name="Freeform 39"/>
          <p:cNvSpPr>
            <a:spLocks/>
          </p:cNvSpPr>
          <p:nvPr/>
        </p:nvSpPr>
        <p:spPr bwMode="auto">
          <a:xfrm>
            <a:off x="1289050" y="392113"/>
            <a:ext cx="9525" cy="5970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52"/>
              </a:cxn>
            </a:cxnLst>
            <a:rect l="0" t="0" r="r" b="b"/>
            <a:pathLst>
              <a:path w="4" h="2152">
                <a:moveTo>
                  <a:pt x="0" y="0"/>
                </a:moveTo>
                <a:lnTo>
                  <a:pt x="4" y="2152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8" name="Freeform 40"/>
          <p:cNvSpPr>
            <a:spLocks/>
          </p:cNvSpPr>
          <p:nvPr/>
        </p:nvSpPr>
        <p:spPr bwMode="auto">
          <a:xfrm>
            <a:off x="841375" y="381000"/>
            <a:ext cx="11113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9" name="Freeform 41"/>
          <p:cNvSpPr>
            <a:spLocks/>
          </p:cNvSpPr>
          <p:nvPr/>
        </p:nvSpPr>
        <p:spPr bwMode="auto">
          <a:xfrm>
            <a:off x="381000" y="3381375"/>
            <a:ext cx="5332413" cy="17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56" y="8"/>
              </a:cxn>
            </a:cxnLst>
            <a:rect l="0" t="0" r="r" b="b"/>
            <a:pathLst>
              <a:path w="2656" h="8">
                <a:moveTo>
                  <a:pt x="0" y="0"/>
                </a:moveTo>
                <a:lnTo>
                  <a:pt x="2656" y="8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50" name="Freeform 42"/>
          <p:cNvSpPr>
            <a:spLocks/>
          </p:cNvSpPr>
          <p:nvPr/>
        </p:nvSpPr>
        <p:spPr bwMode="auto">
          <a:xfrm>
            <a:off x="4813300" y="388938"/>
            <a:ext cx="15875" cy="59674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808"/>
              </a:cxn>
            </a:cxnLst>
            <a:rect l="0" t="0" r="r" b="b"/>
            <a:pathLst>
              <a:path w="8" h="2808">
                <a:moveTo>
                  <a:pt x="0" y="0"/>
                </a:moveTo>
                <a:lnTo>
                  <a:pt x="8" y="2808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51" name="Freeform 43"/>
          <p:cNvSpPr>
            <a:spLocks/>
          </p:cNvSpPr>
          <p:nvPr/>
        </p:nvSpPr>
        <p:spPr bwMode="auto">
          <a:xfrm>
            <a:off x="5262563" y="388938"/>
            <a:ext cx="33337" cy="5949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2800"/>
              </a:cxn>
            </a:cxnLst>
            <a:rect l="0" t="0" r="r" b="b"/>
            <a:pathLst>
              <a:path w="16" h="2800">
                <a:moveTo>
                  <a:pt x="0" y="0"/>
                </a:moveTo>
                <a:lnTo>
                  <a:pt x="16" y="2800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52" name="Line 44"/>
          <p:cNvSpPr>
            <a:spLocks noChangeShapeType="1"/>
          </p:cNvSpPr>
          <p:nvPr/>
        </p:nvSpPr>
        <p:spPr bwMode="auto">
          <a:xfrm>
            <a:off x="5713413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53" name="Text Box 45"/>
          <p:cNvSpPr txBox="1">
            <a:spLocks noChangeArrowheads="1"/>
          </p:cNvSpPr>
          <p:nvPr/>
        </p:nvSpPr>
        <p:spPr bwMode="auto">
          <a:xfrm>
            <a:off x="2533650" y="3348038"/>
            <a:ext cx="5778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endParaRPr lang="ru-RU" b="0">
              <a:solidFill>
                <a:srgbClr val="3333FF"/>
              </a:solidFill>
            </a:endParaRPr>
          </a:p>
        </p:txBody>
      </p:sp>
      <p:sp>
        <p:nvSpPr>
          <p:cNvPr id="734254" name="Freeform 46"/>
          <p:cNvSpPr>
            <a:spLocks/>
          </p:cNvSpPr>
          <p:nvPr/>
        </p:nvSpPr>
        <p:spPr bwMode="auto">
          <a:xfrm>
            <a:off x="3014663" y="423863"/>
            <a:ext cx="31750" cy="5983287"/>
          </a:xfrm>
          <a:custGeom>
            <a:avLst/>
            <a:gdLst/>
            <a:ahLst/>
            <a:cxnLst>
              <a:cxn ang="0">
                <a:pos x="16" y="2816"/>
              </a:cxn>
              <a:cxn ang="0">
                <a:pos x="0" y="0"/>
              </a:cxn>
            </a:cxnLst>
            <a:rect l="0" t="0" r="r" b="b"/>
            <a:pathLst>
              <a:path w="16" h="2816">
                <a:moveTo>
                  <a:pt x="16" y="2816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66" name="Text Box 58"/>
          <p:cNvSpPr txBox="1">
            <a:spLocks noChangeArrowheads="1"/>
          </p:cNvSpPr>
          <p:nvPr/>
        </p:nvSpPr>
        <p:spPr bwMode="auto">
          <a:xfrm>
            <a:off x="3276600" y="33528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34268" name="Freeform 60"/>
          <p:cNvSpPr>
            <a:spLocks/>
          </p:cNvSpPr>
          <p:nvPr/>
        </p:nvSpPr>
        <p:spPr bwMode="auto">
          <a:xfrm>
            <a:off x="3022600" y="3390900"/>
            <a:ext cx="47148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7" y="0"/>
              </a:cxn>
            </a:cxnLst>
            <a:rect l="0" t="0" r="r" b="b"/>
            <a:pathLst>
              <a:path w="297" h="1">
                <a:moveTo>
                  <a:pt x="0" y="0"/>
                </a:moveTo>
                <a:lnTo>
                  <a:pt x="297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3200400" y="2819400"/>
            <a:ext cx="609600" cy="641350"/>
            <a:chOff x="1824" y="2112"/>
            <a:chExt cx="384" cy="404"/>
          </a:xfrm>
        </p:grpSpPr>
        <p:sp>
          <p:nvSpPr>
            <p:cNvPr id="734270" name="Text Box 62"/>
            <p:cNvSpPr txBox="1">
              <a:spLocks noChangeArrowheads="1"/>
            </p:cNvSpPr>
            <p:nvPr/>
          </p:nvSpPr>
          <p:spPr bwMode="auto">
            <a:xfrm>
              <a:off x="1824" y="2112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endParaRPr lang="ru-RU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271" name="Freeform 63"/>
            <p:cNvSpPr>
              <a:spLocks/>
            </p:cNvSpPr>
            <p:nvPr/>
          </p:nvSpPr>
          <p:spPr bwMode="auto">
            <a:xfrm>
              <a:off x="1968" y="2204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4282" name="Freeform 74"/>
          <p:cNvSpPr>
            <a:spLocks/>
          </p:cNvSpPr>
          <p:nvPr/>
        </p:nvSpPr>
        <p:spPr bwMode="auto">
          <a:xfrm>
            <a:off x="3027363" y="2922588"/>
            <a:ext cx="1587" cy="468312"/>
          </a:xfrm>
          <a:custGeom>
            <a:avLst/>
            <a:gdLst/>
            <a:ahLst/>
            <a:cxnLst>
              <a:cxn ang="0">
                <a:pos x="0" y="295"/>
              </a:cxn>
              <a:cxn ang="0">
                <a:pos x="0" y="0"/>
              </a:cxn>
            </a:cxnLst>
            <a:rect l="0" t="0" r="r" b="b"/>
            <a:pathLst>
              <a:path w="1" h="295">
                <a:moveTo>
                  <a:pt x="0" y="295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" name="Group 75"/>
          <p:cNvGrpSpPr>
            <a:grpSpLocks/>
          </p:cNvGrpSpPr>
          <p:nvPr/>
        </p:nvGrpSpPr>
        <p:grpSpPr bwMode="auto">
          <a:xfrm>
            <a:off x="2514600" y="2590800"/>
            <a:ext cx="609600" cy="641350"/>
            <a:chOff x="1584" y="1728"/>
            <a:chExt cx="384" cy="404"/>
          </a:xfrm>
        </p:grpSpPr>
        <p:sp>
          <p:nvSpPr>
            <p:cNvPr id="734284" name="Text Box 76"/>
            <p:cNvSpPr txBox="1">
              <a:spLocks noChangeArrowheads="1"/>
            </p:cNvSpPr>
            <p:nvPr/>
          </p:nvSpPr>
          <p:spPr bwMode="auto">
            <a:xfrm>
              <a:off x="1584" y="1728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285" name="Freeform 77"/>
            <p:cNvSpPr>
              <a:spLocks/>
            </p:cNvSpPr>
            <p:nvPr/>
          </p:nvSpPr>
          <p:spPr bwMode="auto">
            <a:xfrm>
              <a:off x="1736" y="1816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4298" name="Text Box 90"/>
          <p:cNvSpPr txBox="1">
            <a:spLocks noChangeArrowheads="1"/>
          </p:cNvSpPr>
          <p:nvPr/>
        </p:nvSpPr>
        <p:spPr bwMode="auto">
          <a:xfrm>
            <a:off x="5334000" y="2667000"/>
            <a:ext cx="46355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34299" name="Text Box 91"/>
          <p:cNvSpPr txBox="1">
            <a:spLocks noChangeArrowheads="1"/>
          </p:cNvSpPr>
          <p:nvPr/>
        </p:nvSpPr>
        <p:spPr bwMode="auto">
          <a:xfrm>
            <a:off x="2514600" y="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12" name="Group 102"/>
          <p:cNvGrpSpPr>
            <a:grpSpLocks/>
          </p:cNvGrpSpPr>
          <p:nvPr/>
        </p:nvGrpSpPr>
        <p:grpSpPr bwMode="auto">
          <a:xfrm>
            <a:off x="5796136" y="1124744"/>
            <a:ext cx="2438400" cy="701675"/>
            <a:chOff x="3792" y="2112"/>
            <a:chExt cx="1536" cy="442"/>
          </a:xfrm>
        </p:grpSpPr>
        <p:sp>
          <p:nvSpPr>
            <p:cNvPr id="734308" name="Text Box 100"/>
            <p:cNvSpPr txBox="1">
              <a:spLocks noChangeArrowheads="1"/>
            </p:cNvSpPr>
            <p:nvPr/>
          </p:nvSpPr>
          <p:spPr bwMode="auto">
            <a:xfrm>
              <a:off x="3792" y="2112"/>
              <a:ext cx="153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i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{1;0}</a:t>
              </a:r>
              <a:endPara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309" name="Freeform 101"/>
            <p:cNvSpPr>
              <a:spLocks/>
            </p:cNvSpPr>
            <p:nvPr/>
          </p:nvSpPr>
          <p:spPr bwMode="auto">
            <a:xfrm>
              <a:off x="3920" y="220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3" name="Group 103"/>
          <p:cNvGrpSpPr>
            <a:grpSpLocks/>
          </p:cNvGrpSpPr>
          <p:nvPr/>
        </p:nvGrpSpPr>
        <p:grpSpPr bwMode="auto">
          <a:xfrm>
            <a:off x="5868144" y="2060848"/>
            <a:ext cx="2438400" cy="701675"/>
            <a:chOff x="3792" y="2112"/>
            <a:chExt cx="1536" cy="442"/>
          </a:xfrm>
        </p:grpSpPr>
        <p:sp>
          <p:nvSpPr>
            <p:cNvPr id="734312" name="Text Box 104"/>
            <p:cNvSpPr txBox="1">
              <a:spLocks noChangeArrowheads="1"/>
            </p:cNvSpPr>
            <p:nvPr/>
          </p:nvSpPr>
          <p:spPr bwMode="auto">
            <a:xfrm>
              <a:off x="3792" y="2112"/>
              <a:ext cx="153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{0;1}</a:t>
              </a:r>
              <a:endPara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313" name="Freeform 105"/>
            <p:cNvSpPr>
              <a:spLocks/>
            </p:cNvSpPr>
            <p:nvPr/>
          </p:nvSpPr>
          <p:spPr bwMode="auto">
            <a:xfrm>
              <a:off x="3920" y="220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Group 126"/>
          <p:cNvGrpSpPr>
            <a:grpSpLocks/>
          </p:cNvGrpSpPr>
          <p:nvPr/>
        </p:nvGrpSpPr>
        <p:grpSpPr bwMode="auto">
          <a:xfrm>
            <a:off x="2514600" y="3413125"/>
            <a:ext cx="609600" cy="777875"/>
            <a:chOff x="1584" y="2150"/>
            <a:chExt cx="384" cy="490"/>
          </a:xfrm>
        </p:grpSpPr>
        <p:sp>
          <p:nvSpPr>
            <p:cNvPr id="734318" name="Freeform 110"/>
            <p:cNvSpPr>
              <a:spLocks/>
            </p:cNvSpPr>
            <p:nvPr/>
          </p:nvSpPr>
          <p:spPr bwMode="auto">
            <a:xfrm>
              <a:off x="1908" y="2150"/>
              <a:ext cx="2" cy="28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82"/>
                </a:cxn>
              </a:cxnLst>
              <a:rect l="0" t="0" r="r" b="b"/>
              <a:pathLst>
                <a:path w="2" h="282">
                  <a:moveTo>
                    <a:pt x="2" y="0"/>
                  </a:moveTo>
                  <a:lnTo>
                    <a:pt x="0" y="282"/>
                  </a:lnTo>
                </a:path>
              </a:pathLst>
            </a:custGeom>
            <a:noFill/>
            <a:ln w="28575" cap="flat" cmpd="sng">
              <a:solidFill>
                <a:srgbClr val="660066"/>
              </a:solidFill>
              <a:prstDash val="solid"/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5" name="Group 114"/>
            <p:cNvGrpSpPr>
              <a:grpSpLocks/>
            </p:cNvGrpSpPr>
            <p:nvPr/>
          </p:nvGrpSpPr>
          <p:grpSpPr bwMode="auto">
            <a:xfrm>
              <a:off x="1584" y="2236"/>
              <a:ext cx="384" cy="404"/>
              <a:chOff x="1584" y="2160"/>
              <a:chExt cx="384" cy="404"/>
            </a:xfrm>
          </p:grpSpPr>
          <p:sp>
            <p:nvSpPr>
              <p:cNvPr id="734320" name="Text Box 112"/>
              <p:cNvSpPr txBox="1">
                <a:spLocks noChangeArrowheads="1"/>
              </p:cNvSpPr>
              <p:nvPr/>
            </p:nvSpPr>
            <p:spPr bwMode="auto">
              <a:xfrm>
                <a:off x="1584" y="2160"/>
                <a:ext cx="384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600" i="1">
                    <a:solidFill>
                      <a:srgbClr val="6600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e</a:t>
                </a:r>
                <a:endParaRPr lang="ru-RU" sz="3600" i="1">
                  <a:solidFill>
                    <a:srgbClr val="66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34321" name="Freeform 113"/>
              <p:cNvSpPr>
                <a:spLocks/>
              </p:cNvSpPr>
              <p:nvPr/>
            </p:nvSpPr>
            <p:spPr bwMode="auto">
              <a:xfrm>
                <a:off x="1728" y="2300"/>
                <a:ext cx="14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2" y="4"/>
                  </a:cxn>
                </a:cxnLst>
                <a:rect l="0" t="0" r="r" b="b"/>
                <a:pathLst>
                  <a:path w="142" h="4">
                    <a:moveTo>
                      <a:pt x="0" y="0"/>
                    </a:moveTo>
                    <a:lnTo>
                      <a:pt x="142" y="4"/>
                    </a:lnTo>
                  </a:path>
                </a:pathLst>
              </a:custGeom>
              <a:noFill/>
              <a:ln w="19050">
                <a:solidFill>
                  <a:srgbClr val="660066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6" name="Group 127"/>
          <p:cNvGrpSpPr>
            <a:grpSpLocks/>
          </p:cNvGrpSpPr>
          <p:nvPr/>
        </p:nvGrpSpPr>
        <p:grpSpPr bwMode="auto">
          <a:xfrm>
            <a:off x="2133600" y="2895600"/>
            <a:ext cx="869950" cy="641350"/>
            <a:chOff x="1344" y="1824"/>
            <a:chExt cx="548" cy="404"/>
          </a:xfrm>
        </p:grpSpPr>
        <p:sp>
          <p:nvSpPr>
            <p:cNvPr id="734324" name="Freeform 116"/>
            <p:cNvSpPr>
              <a:spLocks/>
            </p:cNvSpPr>
            <p:nvPr/>
          </p:nvSpPr>
          <p:spPr bwMode="auto">
            <a:xfrm>
              <a:off x="1596" y="2132"/>
              <a:ext cx="296" cy="1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0"/>
                </a:cxn>
              </a:cxnLst>
              <a:rect l="0" t="0" r="r" b="b"/>
              <a:pathLst>
                <a:path w="296" h="1">
                  <a:moveTo>
                    <a:pt x="296" y="0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rgbClr val="660066"/>
              </a:solidFill>
              <a:prstDash val="solid"/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7" name="Group 117"/>
            <p:cNvGrpSpPr>
              <a:grpSpLocks/>
            </p:cNvGrpSpPr>
            <p:nvPr/>
          </p:nvGrpSpPr>
          <p:grpSpPr bwMode="auto">
            <a:xfrm>
              <a:off x="1344" y="1824"/>
              <a:ext cx="384" cy="404"/>
              <a:chOff x="1584" y="2160"/>
              <a:chExt cx="384" cy="404"/>
            </a:xfrm>
          </p:grpSpPr>
          <p:sp>
            <p:nvSpPr>
              <p:cNvPr id="734326" name="Text Box 118"/>
              <p:cNvSpPr txBox="1">
                <a:spLocks noChangeArrowheads="1"/>
              </p:cNvSpPr>
              <p:nvPr/>
            </p:nvSpPr>
            <p:spPr bwMode="auto">
              <a:xfrm>
                <a:off x="1584" y="2160"/>
                <a:ext cx="384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600" i="1">
                    <a:solidFill>
                      <a:srgbClr val="6600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r</a:t>
                </a:r>
                <a:endParaRPr lang="ru-RU" sz="3600" i="1">
                  <a:solidFill>
                    <a:srgbClr val="66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34327" name="Freeform 119"/>
              <p:cNvSpPr>
                <a:spLocks/>
              </p:cNvSpPr>
              <p:nvPr/>
            </p:nvSpPr>
            <p:spPr bwMode="auto">
              <a:xfrm>
                <a:off x="1728" y="2300"/>
                <a:ext cx="14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2" y="4"/>
                  </a:cxn>
                </a:cxnLst>
                <a:rect l="0" t="0" r="r" b="b"/>
                <a:pathLst>
                  <a:path w="142" h="4">
                    <a:moveTo>
                      <a:pt x="0" y="0"/>
                    </a:moveTo>
                    <a:lnTo>
                      <a:pt x="142" y="4"/>
                    </a:lnTo>
                  </a:path>
                </a:pathLst>
              </a:custGeom>
              <a:noFill/>
              <a:ln w="19050">
                <a:solidFill>
                  <a:srgbClr val="660066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8" name="Group 120"/>
          <p:cNvGrpSpPr>
            <a:grpSpLocks/>
          </p:cNvGrpSpPr>
          <p:nvPr/>
        </p:nvGrpSpPr>
        <p:grpSpPr bwMode="auto">
          <a:xfrm>
            <a:off x="5940152" y="2924944"/>
            <a:ext cx="2438400" cy="701675"/>
            <a:chOff x="3792" y="2112"/>
            <a:chExt cx="1536" cy="442"/>
          </a:xfrm>
        </p:grpSpPr>
        <p:sp>
          <p:nvSpPr>
            <p:cNvPr id="734329" name="Text Box 121"/>
            <p:cNvSpPr txBox="1">
              <a:spLocks noChangeArrowheads="1"/>
            </p:cNvSpPr>
            <p:nvPr/>
          </p:nvSpPr>
          <p:spPr bwMode="auto">
            <a:xfrm>
              <a:off x="3792" y="2112"/>
              <a:ext cx="153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i="1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e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{0;-1}</a:t>
              </a:r>
              <a:endPara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330" name="Freeform 122"/>
            <p:cNvSpPr>
              <a:spLocks/>
            </p:cNvSpPr>
            <p:nvPr/>
          </p:nvSpPr>
          <p:spPr bwMode="auto">
            <a:xfrm>
              <a:off x="3920" y="220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660066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9" name="Group 123"/>
          <p:cNvGrpSpPr>
            <a:grpSpLocks/>
          </p:cNvGrpSpPr>
          <p:nvPr/>
        </p:nvGrpSpPr>
        <p:grpSpPr bwMode="auto">
          <a:xfrm>
            <a:off x="5796136" y="3861048"/>
            <a:ext cx="2438400" cy="701675"/>
            <a:chOff x="3792" y="2112"/>
            <a:chExt cx="1536" cy="442"/>
          </a:xfrm>
        </p:grpSpPr>
        <p:sp>
          <p:nvSpPr>
            <p:cNvPr id="734332" name="Text Box 124"/>
            <p:cNvSpPr txBox="1">
              <a:spLocks noChangeArrowheads="1"/>
            </p:cNvSpPr>
            <p:nvPr/>
          </p:nvSpPr>
          <p:spPr bwMode="auto">
            <a:xfrm>
              <a:off x="3792" y="2112"/>
              <a:ext cx="153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i="1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r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{-1;0}</a:t>
              </a:r>
              <a:endPara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333" name="Freeform 125"/>
            <p:cNvSpPr>
              <a:spLocks/>
            </p:cNvSpPr>
            <p:nvPr/>
          </p:nvSpPr>
          <p:spPr bwMode="auto">
            <a:xfrm>
              <a:off x="3920" y="220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660066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4304" name="Oval 96"/>
          <p:cNvSpPr>
            <a:spLocks noChangeArrowheads="1"/>
          </p:cNvSpPr>
          <p:nvPr/>
        </p:nvSpPr>
        <p:spPr bwMode="auto">
          <a:xfrm>
            <a:off x="2984500" y="3352800"/>
            <a:ext cx="88900" cy="88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10" name="Номер слайда 9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3C96E9-C3CF-47E8-AA04-060BB57AC699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3" dur="500" fill="hold"/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4304" grpId="0" animBg="1"/>
      <p:bldP spid="73430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зложение векторов по базису на плоскост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6336704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53"/>
          <p:cNvSpPr txBox="1">
            <a:spLocks noChangeArrowheads="1"/>
          </p:cNvSpPr>
          <p:nvPr/>
        </p:nvSpPr>
        <p:spPr bwMode="auto">
          <a:xfrm>
            <a:off x="4139952" y="908720"/>
            <a:ext cx="20882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</a:t>
            </a:r>
            <a:r>
              <a:rPr lang="en-US" sz="4000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40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{</a:t>
            </a:r>
            <a:r>
              <a:rPr lang="ru-RU" sz="40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3</a:t>
            </a:r>
            <a:r>
              <a:rPr lang="en-US" sz="40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;</a:t>
            </a:r>
            <a:r>
              <a:rPr lang="ru-RU" sz="40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</a:t>
            </a:r>
            <a:r>
              <a:rPr lang="en-US" sz="40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}</a:t>
            </a:r>
            <a:endParaRPr lang="ru-RU" sz="40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" name="Freeform 54"/>
          <p:cNvSpPr>
            <a:spLocks/>
          </p:cNvSpPr>
          <p:nvPr/>
        </p:nvSpPr>
        <p:spPr bwMode="auto">
          <a:xfrm>
            <a:off x="4283968" y="1124744"/>
            <a:ext cx="38893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4" y="0"/>
              </a:cxn>
            </a:cxnLst>
            <a:rect l="0" t="0" r="r" b="b"/>
            <a:pathLst>
              <a:path w="184" h="1">
                <a:moveTo>
                  <a:pt x="0" y="0"/>
                </a:moveTo>
                <a:lnTo>
                  <a:pt x="184" y="0"/>
                </a:ln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 Box 53"/>
          <p:cNvSpPr txBox="1">
            <a:spLocks noChangeArrowheads="1"/>
          </p:cNvSpPr>
          <p:nvPr/>
        </p:nvSpPr>
        <p:spPr bwMode="auto">
          <a:xfrm>
            <a:off x="1547664" y="1700808"/>
            <a:ext cx="20882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4000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 </a:t>
            </a:r>
            <a:r>
              <a:rPr lang="en-US" sz="40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{2;0}</a:t>
            </a:r>
            <a:endParaRPr lang="ru-RU" sz="40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1" name="Freeform 54"/>
          <p:cNvSpPr>
            <a:spLocks/>
          </p:cNvSpPr>
          <p:nvPr/>
        </p:nvSpPr>
        <p:spPr bwMode="auto">
          <a:xfrm>
            <a:off x="539552" y="4653136"/>
            <a:ext cx="38893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4" y="0"/>
              </a:cxn>
            </a:cxnLst>
            <a:rect l="0" t="0" r="r" b="b"/>
            <a:pathLst>
              <a:path w="184" h="1">
                <a:moveTo>
                  <a:pt x="0" y="0"/>
                </a:moveTo>
                <a:lnTo>
                  <a:pt x="184" y="0"/>
                </a:ln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683568" y="476672"/>
            <a:ext cx="20882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4000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 </a:t>
            </a:r>
            <a:r>
              <a:rPr lang="en-US" sz="40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{0;-5}</a:t>
            </a:r>
            <a:endParaRPr lang="ru-RU" sz="40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3" name="Freeform 54"/>
          <p:cNvSpPr>
            <a:spLocks/>
          </p:cNvSpPr>
          <p:nvPr/>
        </p:nvSpPr>
        <p:spPr bwMode="auto">
          <a:xfrm>
            <a:off x="827584" y="692696"/>
            <a:ext cx="38893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4" y="0"/>
              </a:cxn>
            </a:cxnLst>
            <a:rect l="0" t="0" r="r" b="b"/>
            <a:pathLst>
              <a:path w="184" h="1">
                <a:moveTo>
                  <a:pt x="0" y="0"/>
                </a:moveTo>
                <a:lnTo>
                  <a:pt x="184" y="0"/>
                </a:ln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 Box 53"/>
          <p:cNvSpPr txBox="1">
            <a:spLocks noChangeArrowheads="1"/>
          </p:cNvSpPr>
          <p:nvPr/>
        </p:nvSpPr>
        <p:spPr bwMode="auto">
          <a:xfrm>
            <a:off x="251520" y="4581128"/>
            <a:ext cx="20882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4000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 </a:t>
            </a:r>
            <a:r>
              <a:rPr lang="en-US" sz="40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{1;-4}</a:t>
            </a:r>
            <a:endParaRPr lang="ru-RU" sz="40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5" name="Text Box 53"/>
          <p:cNvSpPr txBox="1">
            <a:spLocks noChangeArrowheads="1"/>
          </p:cNvSpPr>
          <p:nvPr/>
        </p:nvSpPr>
        <p:spPr bwMode="auto">
          <a:xfrm>
            <a:off x="6372200" y="4653136"/>
            <a:ext cx="23042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4000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e </a:t>
            </a:r>
            <a:r>
              <a:rPr lang="en-US" sz="40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{-3;-3}</a:t>
            </a:r>
            <a:endParaRPr lang="ru-RU" sz="40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6" name="Freeform 54"/>
          <p:cNvSpPr>
            <a:spLocks/>
          </p:cNvSpPr>
          <p:nvPr/>
        </p:nvSpPr>
        <p:spPr bwMode="auto">
          <a:xfrm>
            <a:off x="6516216" y="4869160"/>
            <a:ext cx="38893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4" y="0"/>
              </a:cxn>
            </a:cxnLst>
            <a:rect l="0" t="0" r="r" b="b"/>
            <a:pathLst>
              <a:path w="184" h="1">
                <a:moveTo>
                  <a:pt x="0" y="0"/>
                </a:moveTo>
                <a:lnTo>
                  <a:pt x="184" y="0"/>
                </a:ln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417513" y="825500"/>
            <a:ext cx="5253037" cy="425450"/>
            <a:chOff x="480" y="1020"/>
            <a:chExt cx="1436" cy="153"/>
          </a:xfrm>
        </p:grpSpPr>
        <p:sp>
          <p:nvSpPr>
            <p:cNvPr id="734220" name="Freeform 12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21" name="Freeform 13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4222" name="Freeform 14"/>
          <p:cNvSpPr>
            <a:spLocks/>
          </p:cNvSpPr>
          <p:nvPr/>
        </p:nvSpPr>
        <p:spPr bwMode="auto">
          <a:xfrm>
            <a:off x="417513" y="1698625"/>
            <a:ext cx="5253037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23" name="Freeform 15"/>
          <p:cNvSpPr>
            <a:spLocks/>
          </p:cNvSpPr>
          <p:nvPr/>
        </p:nvSpPr>
        <p:spPr bwMode="auto">
          <a:xfrm>
            <a:off x="381000" y="2095500"/>
            <a:ext cx="5308600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44" y="8"/>
              </a:cxn>
            </a:cxnLst>
            <a:rect l="0" t="0" r="r" b="b"/>
            <a:pathLst>
              <a:path w="3344" h="8">
                <a:moveTo>
                  <a:pt x="0" y="0"/>
                </a:moveTo>
                <a:lnTo>
                  <a:pt x="3344" y="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417513" y="2522538"/>
            <a:ext cx="5253037" cy="425450"/>
            <a:chOff x="480" y="1020"/>
            <a:chExt cx="1436" cy="153"/>
          </a:xfrm>
        </p:grpSpPr>
        <p:sp>
          <p:nvSpPr>
            <p:cNvPr id="734225" name="Freeform 17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26" name="Freeform 18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404813" y="3376613"/>
            <a:ext cx="5295900" cy="444500"/>
            <a:chOff x="476" y="1940"/>
            <a:chExt cx="1448" cy="160"/>
          </a:xfrm>
        </p:grpSpPr>
        <p:sp>
          <p:nvSpPr>
            <p:cNvPr id="734228" name="Freeform 20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29" name="Freeform 21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417513" y="4210050"/>
            <a:ext cx="5295900" cy="444500"/>
            <a:chOff x="476" y="1940"/>
            <a:chExt cx="1448" cy="160"/>
          </a:xfrm>
        </p:grpSpPr>
        <p:sp>
          <p:nvSpPr>
            <p:cNvPr id="734231" name="Freeform 23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32" name="Freeform 24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404813" y="5075238"/>
            <a:ext cx="5308600" cy="454025"/>
            <a:chOff x="476" y="2552"/>
            <a:chExt cx="1452" cy="164"/>
          </a:xfrm>
        </p:grpSpPr>
        <p:sp>
          <p:nvSpPr>
            <p:cNvPr id="734234" name="Freeform 26"/>
            <p:cNvSpPr>
              <a:spLocks/>
            </p:cNvSpPr>
            <p:nvPr/>
          </p:nvSpPr>
          <p:spPr bwMode="auto">
            <a:xfrm>
              <a:off x="476" y="2552"/>
              <a:ext cx="1440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0" y="0"/>
                </a:cxn>
              </a:cxnLst>
              <a:rect l="0" t="0" r="r" b="b"/>
              <a:pathLst>
                <a:path w="1440" h="1">
                  <a:moveTo>
                    <a:pt x="0" y="0"/>
                  </a:moveTo>
                  <a:lnTo>
                    <a:pt x="1440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35" name="Freeform 27"/>
            <p:cNvSpPr>
              <a:spLocks/>
            </p:cNvSpPr>
            <p:nvPr/>
          </p:nvSpPr>
          <p:spPr bwMode="auto">
            <a:xfrm>
              <a:off x="476" y="2708"/>
              <a:ext cx="1452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452" y="0"/>
                </a:cxn>
              </a:cxnLst>
              <a:rect l="0" t="0" r="r" b="b"/>
              <a:pathLst>
                <a:path w="1452" h="8">
                  <a:moveTo>
                    <a:pt x="0" y="8"/>
                  </a:moveTo>
                  <a:lnTo>
                    <a:pt x="1452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4236" name="Freeform 28"/>
          <p:cNvSpPr>
            <a:spLocks/>
          </p:cNvSpPr>
          <p:nvPr/>
        </p:nvSpPr>
        <p:spPr bwMode="auto">
          <a:xfrm>
            <a:off x="404813" y="5929313"/>
            <a:ext cx="5265737" cy="1270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37" name="Freeform 29"/>
          <p:cNvSpPr>
            <a:spLocks/>
          </p:cNvSpPr>
          <p:nvPr/>
        </p:nvSpPr>
        <p:spPr bwMode="auto">
          <a:xfrm>
            <a:off x="404813" y="6362700"/>
            <a:ext cx="5249862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38" name="Freeform 30"/>
          <p:cNvSpPr>
            <a:spLocks/>
          </p:cNvSpPr>
          <p:nvPr/>
        </p:nvSpPr>
        <p:spPr bwMode="auto">
          <a:xfrm>
            <a:off x="417513" y="392113"/>
            <a:ext cx="5265737" cy="1111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39" name="Line 31"/>
          <p:cNvSpPr>
            <a:spLocks noChangeShapeType="1"/>
          </p:cNvSpPr>
          <p:nvPr/>
        </p:nvSpPr>
        <p:spPr bwMode="auto">
          <a:xfrm>
            <a:off x="414338" y="392113"/>
            <a:ext cx="4762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0" name="Line 32"/>
          <p:cNvSpPr>
            <a:spLocks noChangeShapeType="1"/>
          </p:cNvSpPr>
          <p:nvPr/>
        </p:nvSpPr>
        <p:spPr bwMode="auto">
          <a:xfrm>
            <a:off x="4364038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1" name="Freeform 33"/>
          <p:cNvSpPr>
            <a:spLocks/>
          </p:cNvSpPr>
          <p:nvPr/>
        </p:nvSpPr>
        <p:spPr bwMode="auto">
          <a:xfrm>
            <a:off x="3906838" y="392113"/>
            <a:ext cx="9525" cy="599440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2160"/>
              </a:cxn>
            </a:cxnLst>
            <a:rect l="0" t="0" r="r" b="b"/>
            <a:pathLst>
              <a:path w="4" h="2160">
                <a:moveTo>
                  <a:pt x="4" y="0"/>
                </a:moveTo>
                <a:lnTo>
                  <a:pt x="0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2" name="Freeform 34"/>
          <p:cNvSpPr>
            <a:spLocks/>
          </p:cNvSpPr>
          <p:nvPr/>
        </p:nvSpPr>
        <p:spPr bwMode="auto">
          <a:xfrm>
            <a:off x="3459163" y="381000"/>
            <a:ext cx="11112" cy="6015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3" name="Freeform 35"/>
          <p:cNvSpPr>
            <a:spLocks/>
          </p:cNvSpPr>
          <p:nvPr/>
        </p:nvSpPr>
        <p:spPr bwMode="auto">
          <a:xfrm>
            <a:off x="3033713" y="392113"/>
            <a:ext cx="11112" cy="60150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4" name="Freeform 36"/>
          <p:cNvSpPr>
            <a:spLocks/>
          </p:cNvSpPr>
          <p:nvPr/>
        </p:nvSpPr>
        <p:spPr bwMode="auto">
          <a:xfrm>
            <a:off x="2587625" y="381000"/>
            <a:ext cx="9525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5" name="Freeform 37"/>
          <p:cNvSpPr>
            <a:spLocks/>
          </p:cNvSpPr>
          <p:nvPr/>
        </p:nvSpPr>
        <p:spPr bwMode="auto">
          <a:xfrm>
            <a:off x="214947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6" name="Freeform 38"/>
          <p:cNvSpPr>
            <a:spLocks/>
          </p:cNvSpPr>
          <p:nvPr/>
        </p:nvSpPr>
        <p:spPr bwMode="auto">
          <a:xfrm>
            <a:off x="172402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7" name="Freeform 39"/>
          <p:cNvSpPr>
            <a:spLocks/>
          </p:cNvSpPr>
          <p:nvPr/>
        </p:nvSpPr>
        <p:spPr bwMode="auto">
          <a:xfrm>
            <a:off x="1289050" y="392113"/>
            <a:ext cx="9525" cy="5970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52"/>
              </a:cxn>
            </a:cxnLst>
            <a:rect l="0" t="0" r="r" b="b"/>
            <a:pathLst>
              <a:path w="4" h="2152">
                <a:moveTo>
                  <a:pt x="0" y="0"/>
                </a:moveTo>
                <a:lnTo>
                  <a:pt x="4" y="2152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8" name="Freeform 40"/>
          <p:cNvSpPr>
            <a:spLocks/>
          </p:cNvSpPr>
          <p:nvPr/>
        </p:nvSpPr>
        <p:spPr bwMode="auto">
          <a:xfrm>
            <a:off x="841375" y="381000"/>
            <a:ext cx="11113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9" name="Freeform 41"/>
          <p:cNvSpPr>
            <a:spLocks/>
          </p:cNvSpPr>
          <p:nvPr/>
        </p:nvSpPr>
        <p:spPr bwMode="auto">
          <a:xfrm>
            <a:off x="381000" y="3381375"/>
            <a:ext cx="5332413" cy="17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56" y="8"/>
              </a:cxn>
            </a:cxnLst>
            <a:rect l="0" t="0" r="r" b="b"/>
            <a:pathLst>
              <a:path w="2656" h="8">
                <a:moveTo>
                  <a:pt x="0" y="0"/>
                </a:moveTo>
                <a:lnTo>
                  <a:pt x="2656" y="8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50" name="Freeform 42"/>
          <p:cNvSpPr>
            <a:spLocks/>
          </p:cNvSpPr>
          <p:nvPr/>
        </p:nvSpPr>
        <p:spPr bwMode="auto">
          <a:xfrm>
            <a:off x="4813300" y="388938"/>
            <a:ext cx="15875" cy="59674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808"/>
              </a:cxn>
            </a:cxnLst>
            <a:rect l="0" t="0" r="r" b="b"/>
            <a:pathLst>
              <a:path w="8" h="2808">
                <a:moveTo>
                  <a:pt x="0" y="0"/>
                </a:moveTo>
                <a:lnTo>
                  <a:pt x="8" y="2808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51" name="Freeform 43"/>
          <p:cNvSpPr>
            <a:spLocks/>
          </p:cNvSpPr>
          <p:nvPr/>
        </p:nvSpPr>
        <p:spPr bwMode="auto">
          <a:xfrm>
            <a:off x="5262563" y="388938"/>
            <a:ext cx="33337" cy="5949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2800"/>
              </a:cxn>
            </a:cxnLst>
            <a:rect l="0" t="0" r="r" b="b"/>
            <a:pathLst>
              <a:path w="16" h="2800">
                <a:moveTo>
                  <a:pt x="0" y="0"/>
                </a:moveTo>
                <a:lnTo>
                  <a:pt x="16" y="2800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52" name="Line 44"/>
          <p:cNvSpPr>
            <a:spLocks noChangeShapeType="1"/>
          </p:cNvSpPr>
          <p:nvPr/>
        </p:nvSpPr>
        <p:spPr bwMode="auto">
          <a:xfrm>
            <a:off x="5713413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53" name="Text Box 45"/>
          <p:cNvSpPr txBox="1">
            <a:spLocks noChangeArrowheads="1"/>
          </p:cNvSpPr>
          <p:nvPr/>
        </p:nvSpPr>
        <p:spPr bwMode="auto">
          <a:xfrm>
            <a:off x="2533650" y="3348038"/>
            <a:ext cx="5778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endParaRPr lang="ru-RU" b="0" dirty="0">
              <a:solidFill>
                <a:srgbClr val="3333FF"/>
              </a:solidFill>
            </a:endParaRPr>
          </a:p>
        </p:txBody>
      </p:sp>
      <p:sp>
        <p:nvSpPr>
          <p:cNvPr id="734254" name="Freeform 46"/>
          <p:cNvSpPr>
            <a:spLocks/>
          </p:cNvSpPr>
          <p:nvPr/>
        </p:nvSpPr>
        <p:spPr bwMode="auto">
          <a:xfrm>
            <a:off x="3014663" y="423863"/>
            <a:ext cx="31750" cy="5983287"/>
          </a:xfrm>
          <a:custGeom>
            <a:avLst/>
            <a:gdLst/>
            <a:ahLst/>
            <a:cxnLst>
              <a:cxn ang="0">
                <a:pos x="16" y="2816"/>
              </a:cxn>
              <a:cxn ang="0">
                <a:pos x="0" y="0"/>
              </a:cxn>
            </a:cxnLst>
            <a:rect l="0" t="0" r="r" b="b"/>
            <a:pathLst>
              <a:path w="16" h="2816">
                <a:moveTo>
                  <a:pt x="16" y="2816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66" name="Text Box 58"/>
          <p:cNvSpPr txBox="1">
            <a:spLocks noChangeArrowheads="1"/>
          </p:cNvSpPr>
          <p:nvPr/>
        </p:nvSpPr>
        <p:spPr bwMode="auto">
          <a:xfrm>
            <a:off x="3276600" y="33528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34268" name="Freeform 60"/>
          <p:cNvSpPr>
            <a:spLocks/>
          </p:cNvSpPr>
          <p:nvPr/>
        </p:nvSpPr>
        <p:spPr bwMode="auto">
          <a:xfrm>
            <a:off x="3022600" y="3390900"/>
            <a:ext cx="47148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7" y="0"/>
              </a:cxn>
            </a:cxnLst>
            <a:rect l="0" t="0" r="r" b="b"/>
            <a:pathLst>
              <a:path w="297" h="1">
                <a:moveTo>
                  <a:pt x="0" y="0"/>
                </a:moveTo>
                <a:lnTo>
                  <a:pt x="297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Group 61"/>
          <p:cNvGrpSpPr>
            <a:grpSpLocks/>
          </p:cNvGrpSpPr>
          <p:nvPr/>
        </p:nvGrpSpPr>
        <p:grpSpPr bwMode="auto">
          <a:xfrm>
            <a:off x="3200400" y="2819400"/>
            <a:ext cx="609600" cy="641350"/>
            <a:chOff x="1824" y="2112"/>
            <a:chExt cx="384" cy="404"/>
          </a:xfrm>
        </p:grpSpPr>
        <p:sp>
          <p:nvSpPr>
            <p:cNvPr id="734270" name="Text Box 62"/>
            <p:cNvSpPr txBox="1">
              <a:spLocks noChangeArrowheads="1"/>
            </p:cNvSpPr>
            <p:nvPr/>
          </p:nvSpPr>
          <p:spPr bwMode="auto">
            <a:xfrm>
              <a:off x="1824" y="2112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endParaRPr lang="ru-RU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271" name="Freeform 63"/>
            <p:cNvSpPr>
              <a:spLocks/>
            </p:cNvSpPr>
            <p:nvPr/>
          </p:nvSpPr>
          <p:spPr bwMode="auto">
            <a:xfrm>
              <a:off x="1968" y="2204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" name="Group 98"/>
          <p:cNvGrpSpPr>
            <a:grpSpLocks/>
          </p:cNvGrpSpPr>
          <p:nvPr/>
        </p:nvGrpSpPr>
        <p:grpSpPr bwMode="auto">
          <a:xfrm>
            <a:off x="6012160" y="2996952"/>
            <a:ext cx="2514600" cy="701675"/>
            <a:chOff x="3744" y="1344"/>
            <a:chExt cx="1584" cy="442"/>
          </a:xfrm>
        </p:grpSpPr>
        <p:sp>
          <p:nvSpPr>
            <p:cNvPr id="734273" name="Text Box 65"/>
            <p:cNvSpPr txBox="1">
              <a:spLocks noChangeArrowheads="1"/>
            </p:cNvSpPr>
            <p:nvPr/>
          </p:nvSpPr>
          <p:spPr bwMode="auto">
            <a:xfrm>
              <a:off x="3744" y="1344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0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=0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+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0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274" name="Freeform 66"/>
            <p:cNvSpPr>
              <a:spLocks/>
            </p:cNvSpPr>
            <p:nvPr/>
          </p:nvSpPr>
          <p:spPr bwMode="auto">
            <a:xfrm>
              <a:off x="3840" y="144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75" name="Freeform 67"/>
            <p:cNvSpPr>
              <a:spLocks/>
            </p:cNvSpPr>
            <p:nvPr/>
          </p:nvSpPr>
          <p:spPr bwMode="auto">
            <a:xfrm>
              <a:off x="4401" y="1438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76" name="Freeform 68"/>
            <p:cNvSpPr>
              <a:spLocks/>
            </p:cNvSpPr>
            <p:nvPr/>
          </p:nvSpPr>
          <p:spPr bwMode="auto">
            <a:xfrm>
              <a:off x="4910" y="1435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4282" name="Freeform 74"/>
          <p:cNvSpPr>
            <a:spLocks/>
          </p:cNvSpPr>
          <p:nvPr/>
        </p:nvSpPr>
        <p:spPr bwMode="auto">
          <a:xfrm>
            <a:off x="3027363" y="2922588"/>
            <a:ext cx="1587" cy="468312"/>
          </a:xfrm>
          <a:custGeom>
            <a:avLst/>
            <a:gdLst/>
            <a:ahLst/>
            <a:cxnLst>
              <a:cxn ang="0">
                <a:pos x="0" y="295"/>
              </a:cxn>
              <a:cxn ang="0">
                <a:pos x="0" y="0"/>
              </a:cxn>
            </a:cxnLst>
            <a:rect l="0" t="0" r="r" b="b"/>
            <a:pathLst>
              <a:path w="1" h="295">
                <a:moveTo>
                  <a:pt x="0" y="295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" name="Group 75"/>
          <p:cNvGrpSpPr>
            <a:grpSpLocks/>
          </p:cNvGrpSpPr>
          <p:nvPr/>
        </p:nvGrpSpPr>
        <p:grpSpPr bwMode="auto">
          <a:xfrm>
            <a:off x="2514600" y="2590800"/>
            <a:ext cx="609600" cy="641350"/>
            <a:chOff x="1584" y="1728"/>
            <a:chExt cx="384" cy="404"/>
          </a:xfrm>
        </p:grpSpPr>
        <p:sp>
          <p:nvSpPr>
            <p:cNvPr id="734284" name="Text Box 76"/>
            <p:cNvSpPr txBox="1">
              <a:spLocks noChangeArrowheads="1"/>
            </p:cNvSpPr>
            <p:nvPr/>
          </p:nvSpPr>
          <p:spPr bwMode="auto">
            <a:xfrm>
              <a:off x="1584" y="1728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285" name="Freeform 77"/>
            <p:cNvSpPr>
              <a:spLocks/>
            </p:cNvSpPr>
            <p:nvPr/>
          </p:nvSpPr>
          <p:spPr bwMode="auto">
            <a:xfrm>
              <a:off x="1736" y="1816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4298" name="Text Box 90"/>
          <p:cNvSpPr txBox="1">
            <a:spLocks noChangeArrowheads="1"/>
          </p:cNvSpPr>
          <p:nvPr/>
        </p:nvSpPr>
        <p:spPr bwMode="auto">
          <a:xfrm>
            <a:off x="5334000" y="2667000"/>
            <a:ext cx="46355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34299" name="Text Box 91"/>
          <p:cNvSpPr txBox="1">
            <a:spLocks noChangeArrowheads="1"/>
          </p:cNvSpPr>
          <p:nvPr/>
        </p:nvSpPr>
        <p:spPr bwMode="auto">
          <a:xfrm>
            <a:off x="2514600" y="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34304" name="Oval 96"/>
          <p:cNvSpPr>
            <a:spLocks noChangeArrowheads="1"/>
          </p:cNvSpPr>
          <p:nvPr/>
        </p:nvSpPr>
        <p:spPr bwMode="auto">
          <a:xfrm>
            <a:off x="2984500" y="3352800"/>
            <a:ext cx="88900" cy="88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3" name="Text Box 102"/>
          <p:cNvSpPr txBox="1">
            <a:spLocks noChangeArrowheads="1"/>
          </p:cNvSpPr>
          <p:nvPr/>
        </p:nvSpPr>
        <p:spPr bwMode="auto">
          <a:xfrm>
            <a:off x="4788024" y="4797152"/>
            <a:ext cx="4132312" cy="1200329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0099C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Координаты </a:t>
            </a:r>
            <a:r>
              <a:rPr lang="ru-RU" sz="2400" b="1" dirty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равных векторов соответственно равны.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3" dur="500" fill="hold"/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4304" grpId="0" animBg="1"/>
      <p:bldP spid="734304" grpId="1" animBg="1"/>
      <p:bldP spid="8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</a:rPr>
              <a:t>Правила</a:t>
            </a:r>
            <a:endParaRPr lang="ru-RU" b="1" cap="all" dirty="0">
              <a:ln/>
              <a:solidFill>
                <a:schemeClr val="accent1"/>
              </a:solidFill>
              <a:effectLst>
                <a:reflection blurRad="10000" stA="55000" endPos="48000" dist="500" dir="5400000" sy="-100000" algn="bl" rotWithShape="0"/>
              </a:effectLst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3131840" y="1628800"/>
            <a:ext cx="4608512" cy="2785519"/>
            <a:chOff x="326" y="3287"/>
            <a:chExt cx="1957" cy="1193"/>
          </a:xfrm>
        </p:grpSpPr>
        <p:sp>
          <p:nvSpPr>
            <p:cNvPr id="17421" name="Text Box 13"/>
            <p:cNvSpPr txBox="1">
              <a:spLocks noChangeArrowheads="1"/>
            </p:cNvSpPr>
            <p:nvPr/>
          </p:nvSpPr>
          <p:spPr bwMode="auto">
            <a:xfrm>
              <a:off x="326" y="3287"/>
              <a:ext cx="1957" cy="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ru-RU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а</a:t>
              </a: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{</a:t>
              </a:r>
              <a:r>
                <a:rPr lang="ru-RU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х</a:t>
              </a:r>
              <a:r>
                <a:rPr lang="ru-RU" sz="4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ru-RU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;у</a:t>
              </a:r>
              <a:r>
                <a:rPr lang="ru-RU" sz="4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}</a:t>
              </a:r>
              <a:r>
                <a:rPr lang="ru-RU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b{x</a:t>
              </a:r>
              <a:r>
                <a:rPr lang="en-US" sz="4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;y</a:t>
              </a:r>
              <a:r>
                <a:rPr lang="en-US" sz="4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4000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}</a:t>
              </a:r>
              <a:endParaRPr lang="en-US" sz="4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spcAft>
                  <a:spcPts val="600"/>
                </a:spcAft>
              </a:pPr>
              <a:r>
                <a:rPr lang="en-US" sz="4000" dirty="0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a+b</a:t>
              </a: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{x</a:t>
              </a:r>
              <a:r>
                <a:rPr lang="en-US" sz="4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+x</a:t>
              </a:r>
              <a:r>
                <a:rPr lang="en-US" sz="4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;y</a:t>
              </a:r>
              <a:r>
                <a:rPr lang="en-US" sz="4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+y</a:t>
              </a:r>
              <a:r>
                <a:rPr lang="en-US" sz="4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},</a:t>
              </a:r>
            </a:p>
            <a:p>
              <a:pPr>
                <a:spcAft>
                  <a:spcPts val="600"/>
                </a:spcAft>
              </a:pPr>
              <a:r>
                <a:rPr lang="en-US" sz="4000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a-b </a:t>
              </a: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{x</a:t>
              </a:r>
              <a:r>
                <a:rPr lang="en-US" sz="4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-x</a:t>
              </a:r>
              <a:r>
                <a:rPr lang="en-US" sz="4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;y</a:t>
              </a:r>
              <a:r>
                <a:rPr lang="en-US" sz="4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-y</a:t>
              </a:r>
              <a:r>
                <a:rPr lang="en-US" sz="4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},</a:t>
              </a:r>
            </a:p>
            <a:p>
              <a:pPr>
                <a:spcAft>
                  <a:spcPts val="600"/>
                </a:spcAft>
              </a:pP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ka {kx</a:t>
              </a:r>
              <a:r>
                <a:rPr lang="en-US" sz="4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;ky</a:t>
              </a:r>
              <a:r>
                <a:rPr lang="en-US" sz="4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en-US" sz="4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} </a:t>
              </a:r>
            </a:p>
          </p:txBody>
        </p:sp>
        <p:sp>
          <p:nvSpPr>
            <p:cNvPr id="17422" name="Line 14"/>
            <p:cNvSpPr>
              <a:spLocks noChangeShapeType="1"/>
            </p:cNvSpPr>
            <p:nvPr/>
          </p:nvSpPr>
          <p:spPr bwMode="auto">
            <a:xfrm>
              <a:off x="384" y="3312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23" name="Line 15"/>
            <p:cNvSpPr>
              <a:spLocks noChangeShapeType="1"/>
            </p:cNvSpPr>
            <p:nvPr/>
          </p:nvSpPr>
          <p:spPr bwMode="auto">
            <a:xfrm>
              <a:off x="1188" y="3332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24" name="Line 16"/>
            <p:cNvSpPr>
              <a:spLocks noChangeShapeType="1"/>
            </p:cNvSpPr>
            <p:nvPr/>
          </p:nvSpPr>
          <p:spPr bwMode="auto">
            <a:xfrm>
              <a:off x="387" y="3657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25" name="Line 17"/>
            <p:cNvSpPr>
              <a:spLocks noChangeShapeType="1"/>
            </p:cNvSpPr>
            <p:nvPr/>
          </p:nvSpPr>
          <p:spPr bwMode="auto">
            <a:xfrm>
              <a:off x="601" y="3626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26" name="Line 18"/>
            <p:cNvSpPr>
              <a:spLocks noChangeShapeType="1"/>
            </p:cNvSpPr>
            <p:nvPr/>
          </p:nvSpPr>
          <p:spPr bwMode="auto">
            <a:xfrm>
              <a:off x="418" y="4243"/>
              <a:ext cx="1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27" name="Line 19"/>
            <p:cNvSpPr>
              <a:spLocks noChangeShapeType="1"/>
            </p:cNvSpPr>
            <p:nvPr/>
          </p:nvSpPr>
          <p:spPr bwMode="auto">
            <a:xfrm>
              <a:off x="571" y="3935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28" name="Line 20"/>
            <p:cNvSpPr>
              <a:spLocks noChangeShapeType="1"/>
            </p:cNvSpPr>
            <p:nvPr/>
          </p:nvSpPr>
          <p:spPr bwMode="auto">
            <a:xfrm>
              <a:off x="387" y="3965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 sz="24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323528" y="1052736"/>
            <a:ext cx="1295400" cy="838200"/>
            <a:chOff x="624" y="3216"/>
            <a:chExt cx="816" cy="528"/>
          </a:xfrm>
        </p:grpSpPr>
        <p:sp>
          <p:nvSpPr>
            <p:cNvPr id="17430" name="Line 22"/>
            <p:cNvSpPr>
              <a:spLocks noChangeShapeType="1"/>
            </p:cNvSpPr>
            <p:nvPr/>
          </p:nvSpPr>
          <p:spPr bwMode="auto">
            <a:xfrm flipH="1">
              <a:off x="816" y="3216"/>
              <a:ext cx="624" cy="528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432" name="Text Box 24"/>
            <p:cNvSpPr txBox="1">
              <a:spLocks noChangeArrowheads="1"/>
            </p:cNvSpPr>
            <p:nvPr/>
          </p:nvSpPr>
          <p:spPr bwMode="auto">
            <a:xfrm>
              <a:off x="624" y="3264"/>
              <a:ext cx="62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</a:rPr>
                <a:t>a</a:t>
              </a:r>
              <a:r>
                <a:rPr lang="en-US" sz="2000" b="1" dirty="0">
                  <a:solidFill>
                    <a:srgbClr val="002060"/>
                  </a:solidFill>
                  <a:cs typeface="Arial" pitchFamily="34" charset="0"/>
                </a:rPr>
                <a:t>{x</a:t>
              </a:r>
              <a:r>
                <a:rPr lang="en-US" sz="1600" b="1" dirty="0">
                  <a:solidFill>
                    <a:srgbClr val="002060"/>
                  </a:solidFill>
                  <a:cs typeface="Arial" pitchFamily="34" charset="0"/>
                </a:rPr>
                <a:t>1</a:t>
              </a:r>
              <a:r>
                <a:rPr lang="en-US" sz="2000" b="1" dirty="0">
                  <a:solidFill>
                    <a:srgbClr val="002060"/>
                  </a:solidFill>
                  <a:cs typeface="Arial" pitchFamily="34" charset="0"/>
                </a:rPr>
                <a:t>;y</a:t>
              </a:r>
              <a:r>
                <a:rPr lang="en-US" sz="1600" b="1" dirty="0">
                  <a:solidFill>
                    <a:srgbClr val="002060"/>
                  </a:solidFill>
                  <a:cs typeface="Arial" pitchFamily="34" charset="0"/>
                </a:rPr>
                <a:t>1</a:t>
              </a:r>
              <a:r>
                <a:rPr lang="en-US" sz="2000" b="1" dirty="0">
                  <a:solidFill>
                    <a:srgbClr val="002060"/>
                  </a:solidFill>
                  <a:cs typeface="Arial" pitchFamily="34" charset="0"/>
                </a:rPr>
                <a:t>}</a:t>
              </a:r>
            </a:p>
          </p:txBody>
        </p:sp>
        <p:sp>
          <p:nvSpPr>
            <p:cNvPr id="17433" name="Line 25"/>
            <p:cNvSpPr>
              <a:spLocks noChangeShapeType="1"/>
            </p:cNvSpPr>
            <p:nvPr/>
          </p:nvSpPr>
          <p:spPr bwMode="auto">
            <a:xfrm>
              <a:off x="669" y="3307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899592" y="1916832"/>
            <a:ext cx="1644651" cy="914400"/>
            <a:chOff x="1728" y="3456"/>
            <a:chExt cx="1036" cy="576"/>
          </a:xfrm>
        </p:grpSpPr>
        <p:sp>
          <p:nvSpPr>
            <p:cNvPr id="17431" name="Line 23"/>
            <p:cNvSpPr>
              <a:spLocks noChangeShapeType="1"/>
            </p:cNvSpPr>
            <p:nvPr/>
          </p:nvSpPr>
          <p:spPr bwMode="auto">
            <a:xfrm>
              <a:off x="1728" y="3456"/>
              <a:ext cx="672" cy="576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434" name="Text Box 26"/>
            <p:cNvSpPr txBox="1">
              <a:spLocks noChangeArrowheads="1"/>
            </p:cNvSpPr>
            <p:nvPr/>
          </p:nvSpPr>
          <p:spPr bwMode="auto">
            <a:xfrm>
              <a:off x="2150" y="3527"/>
              <a:ext cx="61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002060"/>
                  </a:solidFill>
                </a:rPr>
                <a:t>b</a:t>
              </a:r>
              <a:r>
                <a:rPr lang="en-US" sz="2000" dirty="0">
                  <a:solidFill>
                    <a:srgbClr val="002060"/>
                  </a:solidFill>
                  <a:cs typeface="Arial" pitchFamily="34" charset="0"/>
                </a:rPr>
                <a:t>{x</a:t>
              </a:r>
              <a:r>
                <a:rPr lang="en-US" sz="1600" b="1" dirty="0">
                  <a:solidFill>
                    <a:srgbClr val="002060"/>
                  </a:solidFill>
                  <a:cs typeface="Arial" pitchFamily="34" charset="0"/>
                </a:rPr>
                <a:t>2</a:t>
              </a:r>
              <a:r>
                <a:rPr lang="en-US" sz="2000" dirty="0">
                  <a:solidFill>
                    <a:srgbClr val="002060"/>
                  </a:solidFill>
                  <a:cs typeface="Arial" pitchFamily="34" charset="0"/>
                </a:rPr>
                <a:t>;y</a:t>
              </a:r>
              <a:r>
                <a:rPr lang="en-US" sz="1600" b="1" dirty="0">
                  <a:solidFill>
                    <a:srgbClr val="002060"/>
                  </a:solidFill>
                  <a:cs typeface="Arial" pitchFamily="34" charset="0"/>
                </a:rPr>
                <a:t>2</a:t>
              </a:r>
              <a:r>
                <a:rPr lang="en-US" sz="2000" dirty="0">
                  <a:solidFill>
                    <a:srgbClr val="002060"/>
                  </a:solidFill>
                  <a:cs typeface="Arial" pitchFamily="34" charset="0"/>
                </a:rPr>
                <a:t>}</a:t>
              </a:r>
            </a:p>
          </p:txBody>
        </p:sp>
        <p:sp>
          <p:nvSpPr>
            <p:cNvPr id="17435" name="Line 27"/>
            <p:cNvSpPr>
              <a:spLocks noChangeShapeType="1"/>
            </p:cNvSpPr>
            <p:nvPr/>
          </p:nvSpPr>
          <p:spPr bwMode="auto">
            <a:xfrm>
              <a:off x="2208" y="3552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93199" y="2590800"/>
            <a:ext cx="406713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0" cap="none" spc="0" normalizeH="0" baseline="0" noProof="0" dirty="0">
                <a:ln w="24500" cmpd="dbl">
                  <a:solidFill>
                    <a:srgbClr val="333399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333399">
                        <a:tint val="10000"/>
                        <a:satMod val="155000"/>
                      </a:srgbClr>
                    </a:gs>
                    <a:gs pos="60000">
                      <a:srgbClr val="333399">
                        <a:tint val="30000"/>
                        <a:satMod val="155000"/>
                      </a:srgbClr>
                    </a:gs>
                    <a:gs pos="100000">
                      <a:srgbClr val="333399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uLnTx/>
                <a:uFillTx/>
              </a:rPr>
              <a:t>Блиц – </a:t>
            </a:r>
            <a:r>
              <a:rPr kumimoji="0" lang="ru-RU" sz="5400" b="0" i="0" u="none" strike="noStrike" kern="0" cap="none" spc="0" normalizeH="0" baseline="0" noProof="0" dirty="0" smtClean="0">
                <a:ln w="24500" cmpd="dbl">
                  <a:solidFill>
                    <a:srgbClr val="333399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333399">
                        <a:tint val="10000"/>
                        <a:satMod val="155000"/>
                      </a:srgbClr>
                    </a:gs>
                    <a:gs pos="60000">
                      <a:srgbClr val="333399">
                        <a:tint val="30000"/>
                        <a:satMod val="155000"/>
                      </a:srgbClr>
                    </a:gs>
                    <a:gs pos="100000">
                      <a:srgbClr val="333399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uLnTx/>
                <a:uFillTx/>
              </a:rPr>
              <a:t>опрос</a:t>
            </a:r>
            <a:endParaRPr kumimoji="0" lang="ru-RU" sz="5400" b="0" i="0" u="none" strike="noStrike" kern="0" cap="none" spc="0" normalizeH="0" baseline="0" noProof="0" dirty="0">
              <a:ln w="24500" cmpd="dbl">
                <a:solidFill>
                  <a:srgbClr val="333399">
                    <a:shade val="85000"/>
                    <a:satMod val="155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333399">
                      <a:tint val="10000"/>
                      <a:satMod val="155000"/>
                    </a:srgbClr>
                  </a:gs>
                  <a:gs pos="60000">
                    <a:srgbClr val="333399">
                      <a:tint val="30000"/>
                      <a:satMod val="155000"/>
                    </a:srgbClr>
                  </a:gs>
                  <a:gs pos="100000">
                    <a:srgbClr val="333399">
                      <a:tint val="73000"/>
                      <a:satMod val="155000"/>
                    </a:srgb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8502" name="Group 198"/>
          <p:cNvGraphicFramePr>
            <a:graphicFrameLocks noGrp="1"/>
          </p:cNvGraphicFramePr>
          <p:nvPr/>
        </p:nvGraphicFramePr>
        <p:xfrm>
          <a:off x="609600" y="304800"/>
          <a:ext cx="8001000" cy="6240472"/>
        </p:xfrm>
        <a:graphic>
          <a:graphicData uri="http://schemas.openxmlformats.org/drawingml/2006/table">
            <a:tbl>
              <a:tblPr/>
              <a:tblGrid>
                <a:gridCol w="4000500"/>
                <a:gridCol w="4000500"/>
              </a:tblGrid>
              <a:tr h="8229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Координаты вектора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Разложение вектора по координатным векторам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" name="Group 113"/>
          <p:cNvGrpSpPr>
            <a:grpSpLocks/>
          </p:cNvGrpSpPr>
          <p:nvPr/>
        </p:nvGrpSpPr>
        <p:grpSpPr bwMode="auto">
          <a:xfrm>
            <a:off x="1295400" y="1066800"/>
            <a:ext cx="2286000" cy="701675"/>
            <a:chOff x="3744" y="2736"/>
            <a:chExt cx="1440" cy="442"/>
          </a:xfrm>
        </p:grpSpPr>
        <p:sp>
          <p:nvSpPr>
            <p:cNvPr id="738418" name="Text Box 114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 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{-6; 9}</a:t>
              </a:r>
              <a:endParaRPr lang="ru-RU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19" name="Freeform 115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" name="Group 116"/>
          <p:cNvGrpSpPr>
            <a:grpSpLocks/>
          </p:cNvGrpSpPr>
          <p:nvPr/>
        </p:nvGrpSpPr>
        <p:grpSpPr bwMode="auto">
          <a:xfrm>
            <a:off x="1295400" y="1752600"/>
            <a:ext cx="2286000" cy="701675"/>
            <a:chOff x="3744" y="2736"/>
            <a:chExt cx="1440" cy="442"/>
          </a:xfrm>
        </p:grpSpPr>
        <p:sp>
          <p:nvSpPr>
            <p:cNvPr id="738421" name="Text Box 117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n 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{-8; 0}</a:t>
              </a:r>
              <a:endParaRPr lang="ru-RU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22" name="Freeform 118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" name="Group 119"/>
          <p:cNvGrpSpPr>
            <a:grpSpLocks/>
          </p:cNvGrpSpPr>
          <p:nvPr/>
        </p:nvGrpSpPr>
        <p:grpSpPr bwMode="auto">
          <a:xfrm>
            <a:off x="1295400" y="3124200"/>
            <a:ext cx="2286000" cy="701675"/>
            <a:chOff x="3744" y="2736"/>
            <a:chExt cx="1440" cy="442"/>
          </a:xfrm>
        </p:grpSpPr>
        <p:sp>
          <p:nvSpPr>
            <p:cNvPr id="738424" name="Text Box 120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{4; -3}</a:t>
              </a:r>
              <a:endParaRPr lang="ru-RU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25" name="Freeform 121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" name="Group 122"/>
          <p:cNvGrpSpPr>
            <a:grpSpLocks/>
          </p:cNvGrpSpPr>
          <p:nvPr/>
        </p:nvGrpSpPr>
        <p:grpSpPr bwMode="auto">
          <a:xfrm>
            <a:off x="1295400" y="2438400"/>
            <a:ext cx="2286000" cy="701675"/>
            <a:chOff x="3744" y="2736"/>
            <a:chExt cx="1440" cy="442"/>
          </a:xfrm>
        </p:grpSpPr>
        <p:sp>
          <p:nvSpPr>
            <p:cNvPr id="738427" name="Text Box 123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c 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{0; -7}</a:t>
              </a:r>
              <a:endParaRPr lang="ru-RU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28" name="Freeform 124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" name="Group 125"/>
          <p:cNvGrpSpPr>
            <a:grpSpLocks/>
          </p:cNvGrpSpPr>
          <p:nvPr/>
        </p:nvGrpSpPr>
        <p:grpSpPr bwMode="auto">
          <a:xfrm>
            <a:off x="1295400" y="3810000"/>
            <a:ext cx="2286000" cy="701675"/>
            <a:chOff x="3744" y="2736"/>
            <a:chExt cx="1440" cy="442"/>
          </a:xfrm>
        </p:grpSpPr>
        <p:sp>
          <p:nvSpPr>
            <p:cNvPr id="738430" name="Text Box 126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r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{-5;-8}</a:t>
              </a:r>
              <a:endPara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31" name="Freeform 127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128"/>
          <p:cNvGrpSpPr>
            <a:grpSpLocks/>
          </p:cNvGrpSpPr>
          <p:nvPr/>
        </p:nvGrpSpPr>
        <p:grpSpPr bwMode="auto">
          <a:xfrm>
            <a:off x="1295400" y="4495800"/>
            <a:ext cx="2286000" cy="701675"/>
            <a:chOff x="3744" y="2736"/>
            <a:chExt cx="1440" cy="442"/>
          </a:xfrm>
        </p:grpSpPr>
        <p:sp>
          <p:nvSpPr>
            <p:cNvPr id="738433" name="Text Box 129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s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{-7; 0}</a:t>
              </a:r>
              <a:endPara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34" name="Freeform 130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" name="Group 131"/>
          <p:cNvGrpSpPr>
            <a:grpSpLocks/>
          </p:cNvGrpSpPr>
          <p:nvPr/>
        </p:nvGrpSpPr>
        <p:grpSpPr bwMode="auto">
          <a:xfrm>
            <a:off x="1295400" y="5165725"/>
            <a:ext cx="2286000" cy="701675"/>
            <a:chOff x="3744" y="2736"/>
            <a:chExt cx="1440" cy="442"/>
          </a:xfrm>
        </p:grpSpPr>
        <p:sp>
          <p:nvSpPr>
            <p:cNvPr id="738436" name="Text Box 132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e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{0; 21}</a:t>
              </a:r>
              <a:endPara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37" name="Freeform 133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" name="Group 134"/>
          <p:cNvGrpSpPr>
            <a:grpSpLocks/>
          </p:cNvGrpSpPr>
          <p:nvPr/>
        </p:nvGrpSpPr>
        <p:grpSpPr bwMode="auto">
          <a:xfrm>
            <a:off x="1295400" y="5851525"/>
            <a:ext cx="2286000" cy="701675"/>
            <a:chOff x="3744" y="2736"/>
            <a:chExt cx="1440" cy="442"/>
          </a:xfrm>
        </p:grpSpPr>
        <p:sp>
          <p:nvSpPr>
            <p:cNvPr id="738439" name="Text Box 135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q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{0; 0}</a:t>
              </a:r>
              <a:endPara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40" name="Freeform 136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Group 171"/>
          <p:cNvGrpSpPr>
            <a:grpSpLocks/>
          </p:cNvGrpSpPr>
          <p:nvPr/>
        </p:nvGrpSpPr>
        <p:grpSpPr bwMode="auto">
          <a:xfrm>
            <a:off x="5105400" y="3810000"/>
            <a:ext cx="2514600" cy="701675"/>
            <a:chOff x="3168" y="2400"/>
            <a:chExt cx="1584" cy="442"/>
          </a:xfrm>
        </p:grpSpPr>
        <p:sp>
          <p:nvSpPr>
            <p:cNvPr id="738442" name="Text Box 138"/>
            <p:cNvSpPr txBox="1">
              <a:spLocks noChangeArrowheads="1"/>
            </p:cNvSpPr>
            <p:nvPr/>
          </p:nvSpPr>
          <p:spPr bwMode="auto">
            <a:xfrm>
              <a:off x="3168" y="2400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r 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–5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–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8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43" name="Freeform 139"/>
            <p:cNvSpPr>
              <a:spLocks/>
            </p:cNvSpPr>
            <p:nvPr/>
          </p:nvSpPr>
          <p:spPr bwMode="auto">
            <a:xfrm>
              <a:off x="3264" y="2544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44" name="Freeform 140"/>
            <p:cNvSpPr>
              <a:spLocks/>
            </p:cNvSpPr>
            <p:nvPr/>
          </p:nvSpPr>
          <p:spPr bwMode="auto">
            <a:xfrm>
              <a:off x="4032" y="2494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45" name="Freeform 141"/>
            <p:cNvSpPr>
              <a:spLocks/>
            </p:cNvSpPr>
            <p:nvPr/>
          </p:nvSpPr>
          <p:spPr bwMode="auto">
            <a:xfrm>
              <a:off x="4512" y="2491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2" name="Group 147"/>
          <p:cNvGrpSpPr>
            <a:grpSpLocks/>
          </p:cNvGrpSpPr>
          <p:nvPr/>
        </p:nvGrpSpPr>
        <p:grpSpPr bwMode="auto">
          <a:xfrm>
            <a:off x="5105400" y="1066800"/>
            <a:ext cx="2895600" cy="701675"/>
            <a:chOff x="3168" y="672"/>
            <a:chExt cx="1824" cy="442"/>
          </a:xfrm>
        </p:grpSpPr>
        <p:sp>
          <p:nvSpPr>
            <p:cNvPr id="738447" name="Text Box 143"/>
            <p:cNvSpPr txBox="1">
              <a:spLocks noChangeArrowheads="1"/>
            </p:cNvSpPr>
            <p:nvPr/>
          </p:nvSpPr>
          <p:spPr bwMode="auto">
            <a:xfrm>
              <a:off x="3168" y="672"/>
              <a:ext cx="18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– 6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+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9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48" name="Freeform 144"/>
            <p:cNvSpPr>
              <a:spLocks/>
            </p:cNvSpPr>
            <p:nvPr/>
          </p:nvSpPr>
          <p:spPr bwMode="auto">
            <a:xfrm>
              <a:off x="3216" y="816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49" name="Freeform 145"/>
            <p:cNvSpPr>
              <a:spLocks/>
            </p:cNvSpPr>
            <p:nvPr/>
          </p:nvSpPr>
          <p:spPr bwMode="auto">
            <a:xfrm>
              <a:off x="4147" y="766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50" name="Freeform 146"/>
            <p:cNvSpPr>
              <a:spLocks/>
            </p:cNvSpPr>
            <p:nvPr/>
          </p:nvSpPr>
          <p:spPr bwMode="auto">
            <a:xfrm>
              <a:off x="4560" y="763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3" name="Group 148"/>
          <p:cNvGrpSpPr>
            <a:grpSpLocks/>
          </p:cNvGrpSpPr>
          <p:nvPr/>
        </p:nvGrpSpPr>
        <p:grpSpPr bwMode="auto">
          <a:xfrm>
            <a:off x="5105400" y="1752600"/>
            <a:ext cx="2895600" cy="701675"/>
            <a:chOff x="3168" y="672"/>
            <a:chExt cx="1824" cy="442"/>
          </a:xfrm>
        </p:grpSpPr>
        <p:sp>
          <p:nvSpPr>
            <p:cNvPr id="738453" name="Text Box 149"/>
            <p:cNvSpPr txBox="1">
              <a:spLocks noChangeArrowheads="1"/>
            </p:cNvSpPr>
            <p:nvPr/>
          </p:nvSpPr>
          <p:spPr bwMode="auto">
            <a:xfrm>
              <a:off x="3168" y="672"/>
              <a:ext cx="18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n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– 8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+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0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54" name="Freeform 150"/>
            <p:cNvSpPr>
              <a:spLocks/>
            </p:cNvSpPr>
            <p:nvPr/>
          </p:nvSpPr>
          <p:spPr bwMode="auto">
            <a:xfrm>
              <a:off x="3216" y="816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55" name="Freeform 151"/>
            <p:cNvSpPr>
              <a:spLocks/>
            </p:cNvSpPr>
            <p:nvPr/>
          </p:nvSpPr>
          <p:spPr bwMode="auto">
            <a:xfrm>
              <a:off x="4147" y="766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56" name="Freeform 152"/>
            <p:cNvSpPr>
              <a:spLocks/>
            </p:cNvSpPr>
            <p:nvPr/>
          </p:nvSpPr>
          <p:spPr bwMode="auto">
            <a:xfrm>
              <a:off x="4560" y="763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Group 170"/>
          <p:cNvGrpSpPr>
            <a:grpSpLocks/>
          </p:cNvGrpSpPr>
          <p:nvPr/>
        </p:nvGrpSpPr>
        <p:grpSpPr bwMode="auto">
          <a:xfrm>
            <a:off x="5105400" y="2514600"/>
            <a:ext cx="2514600" cy="701675"/>
            <a:chOff x="3168" y="1584"/>
            <a:chExt cx="1584" cy="442"/>
          </a:xfrm>
        </p:grpSpPr>
        <p:sp>
          <p:nvSpPr>
            <p:cNvPr id="738458" name="Text Box 154"/>
            <p:cNvSpPr txBox="1">
              <a:spLocks noChangeArrowheads="1"/>
            </p:cNvSpPr>
            <p:nvPr/>
          </p:nvSpPr>
          <p:spPr bwMode="auto">
            <a:xfrm>
              <a:off x="3168" y="1584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c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0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–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7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59" name="Freeform 155"/>
            <p:cNvSpPr>
              <a:spLocks/>
            </p:cNvSpPr>
            <p:nvPr/>
          </p:nvSpPr>
          <p:spPr bwMode="auto">
            <a:xfrm>
              <a:off x="3264" y="172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60" name="Freeform 156"/>
            <p:cNvSpPr>
              <a:spLocks/>
            </p:cNvSpPr>
            <p:nvPr/>
          </p:nvSpPr>
          <p:spPr bwMode="auto">
            <a:xfrm>
              <a:off x="3880" y="1678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61" name="Freeform 157"/>
            <p:cNvSpPr>
              <a:spLocks/>
            </p:cNvSpPr>
            <p:nvPr/>
          </p:nvSpPr>
          <p:spPr bwMode="auto">
            <a:xfrm>
              <a:off x="4368" y="1675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63"/>
          <p:cNvGrpSpPr>
            <a:grpSpLocks/>
          </p:cNvGrpSpPr>
          <p:nvPr/>
        </p:nvGrpSpPr>
        <p:grpSpPr bwMode="auto">
          <a:xfrm>
            <a:off x="5105400" y="3184525"/>
            <a:ext cx="2514600" cy="701675"/>
            <a:chOff x="3168" y="2006"/>
            <a:chExt cx="1584" cy="442"/>
          </a:xfrm>
        </p:grpSpPr>
        <p:sp>
          <p:nvSpPr>
            <p:cNvPr id="738463" name="Text Box 159"/>
            <p:cNvSpPr txBox="1">
              <a:spLocks noChangeArrowheads="1"/>
            </p:cNvSpPr>
            <p:nvPr/>
          </p:nvSpPr>
          <p:spPr bwMode="auto">
            <a:xfrm>
              <a:off x="3168" y="2006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=4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–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3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64" name="Freeform 160"/>
            <p:cNvSpPr>
              <a:spLocks/>
            </p:cNvSpPr>
            <p:nvPr/>
          </p:nvSpPr>
          <p:spPr bwMode="auto">
            <a:xfrm>
              <a:off x="3264" y="215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65" name="Freeform 161"/>
            <p:cNvSpPr>
              <a:spLocks/>
            </p:cNvSpPr>
            <p:nvPr/>
          </p:nvSpPr>
          <p:spPr bwMode="auto">
            <a:xfrm>
              <a:off x="3888" y="2100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66" name="Freeform 162"/>
            <p:cNvSpPr>
              <a:spLocks/>
            </p:cNvSpPr>
            <p:nvPr/>
          </p:nvSpPr>
          <p:spPr bwMode="auto">
            <a:xfrm>
              <a:off x="4416" y="2097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6" name="Group 169"/>
          <p:cNvGrpSpPr>
            <a:grpSpLocks/>
          </p:cNvGrpSpPr>
          <p:nvPr/>
        </p:nvGrpSpPr>
        <p:grpSpPr bwMode="auto">
          <a:xfrm>
            <a:off x="5105400" y="4495800"/>
            <a:ext cx="2895600" cy="701675"/>
            <a:chOff x="3168" y="2832"/>
            <a:chExt cx="1824" cy="442"/>
          </a:xfrm>
        </p:grpSpPr>
        <p:sp>
          <p:nvSpPr>
            <p:cNvPr id="738469" name="Text Box 165"/>
            <p:cNvSpPr txBox="1">
              <a:spLocks noChangeArrowheads="1"/>
            </p:cNvSpPr>
            <p:nvPr/>
          </p:nvSpPr>
          <p:spPr bwMode="auto">
            <a:xfrm>
              <a:off x="3168" y="2832"/>
              <a:ext cx="18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s 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–7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+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0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70" name="Freeform 166"/>
            <p:cNvSpPr>
              <a:spLocks/>
            </p:cNvSpPr>
            <p:nvPr/>
          </p:nvSpPr>
          <p:spPr bwMode="auto">
            <a:xfrm>
              <a:off x="3216" y="2976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71" name="Freeform 167"/>
            <p:cNvSpPr>
              <a:spLocks/>
            </p:cNvSpPr>
            <p:nvPr/>
          </p:nvSpPr>
          <p:spPr bwMode="auto">
            <a:xfrm>
              <a:off x="4032" y="2926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72" name="Freeform 168"/>
            <p:cNvSpPr>
              <a:spLocks/>
            </p:cNvSpPr>
            <p:nvPr/>
          </p:nvSpPr>
          <p:spPr bwMode="auto">
            <a:xfrm>
              <a:off x="4464" y="2923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7" name="Group 182"/>
          <p:cNvGrpSpPr>
            <a:grpSpLocks/>
          </p:cNvGrpSpPr>
          <p:nvPr/>
        </p:nvGrpSpPr>
        <p:grpSpPr bwMode="auto">
          <a:xfrm>
            <a:off x="5105400" y="5181600"/>
            <a:ext cx="2514600" cy="701675"/>
            <a:chOff x="3168" y="3264"/>
            <a:chExt cx="1584" cy="442"/>
          </a:xfrm>
        </p:grpSpPr>
        <p:sp>
          <p:nvSpPr>
            <p:cNvPr id="738482" name="Text Box 178"/>
            <p:cNvSpPr txBox="1">
              <a:spLocks noChangeArrowheads="1"/>
            </p:cNvSpPr>
            <p:nvPr/>
          </p:nvSpPr>
          <p:spPr bwMode="auto">
            <a:xfrm>
              <a:off x="3168" y="3264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e 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0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+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21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83" name="Freeform 179"/>
            <p:cNvSpPr>
              <a:spLocks/>
            </p:cNvSpPr>
            <p:nvPr/>
          </p:nvSpPr>
          <p:spPr bwMode="auto">
            <a:xfrm>
              <a:off x="3264" y="340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84" name="Freeform 180"/>
            <p:cNvSpPr>
              <a:spLocks/>
            </p:cNvSpPr>
            <p:nvPr/>
          </p:nvSpPr>
          <p:spPr bwMode="auto">
            <a:xfrm>
              <a:off x="3880" y="3358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85" name="Freeform 181"/>
            <p:cNvSpPr>
              <a:spLocks/>
            </p:cNvSpPr>
            <p:nvPr/>
          </p:nvSpPr>
          <p:spPr bwMode="auto">
            <a:xfrm>
              <a:off x="4560" y="3355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8" name="Group 188"/>
          <p:cNvGrpSpPr>
            <a:grpSpLocks/>
          </p:cNvGrpSpPr>
          <p:nvPr/>
        </p:nvGrpSpPr>
        <p:grpSpPr bwMode="auto">
          <a:xfrm>
            <a:off x="5181600" y="5851525"/>
            <a:ext cx="2514600" cy="701675"/>
            <a:chOff x="3216" y="3686"/>
            <a:chExt cx="1584" cy="442"/>
          </a:xfrm>
        </p:grpSpPr>
        <p:sp>
          <p:nvSpPr>
            <p:cNvPr id="738488" name="Text Box 184"/>
            <p:cNvSpPr txBox="1">
              <a:spLocks noChangeArrowheads="1"/>
            </p:cNvSpPr>
            <p:nvPr/>
          </p:nvSpPr>
          <p:spPr bwMode="auto">
            <a:xfrm>
              <a:off x="3216" y="3686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q 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=0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+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0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89" name="Freeform 185"/>
            <p:cNvSpPr>
              <a:spLocks/>
            </p:cNvSpPr>
            <p:nvPr/>
          </p:nvSpPr>
          <p:spPr bwMode="auto">
            <a:xfrm>
              <a:off x="3272" y="3839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90" name="Freeform 186"/>
            <p:cNvSpPr>
              <a:spLocks/>
            </p:cNvSpPr>
            <p:nvPr/>
          </p:nvSpPr>
          <p:spPr bwMode="auto">
            <a:xfrm>
              <a:off x="3873" y="3780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91" name="Freeform 187"/>
            <p:cNvSpPr>
              <a:spLocks/>
            </p:cNvSpPr>
            <p:nvPr/>
          </p:nvSpPr>
          <p:spPr bwMode="auto">
            <a:xfrm>
              <a:off x="4382" y="3777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8493" name="Text Box 189"/>
          <p:cNvSpPr txBox="1">
            <a:spLocks noChangeArrowheads="1"/>
          </p:cNvSpPr>
          <p:nvPr/>
        </p:nvSpPr>
        <p:spPr bwMode="auto">
          <a:xfrm>
            <a:off x="4648200" y="11430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738494" name="Text Box 190"/>
          <p:cNvSpPr txBox="1">
            <a:spLocks noChangeArrowheads="1"/>
          </p:cNvSpPr>
          <p:nvPr/>
        </p:nvSpPr>
        <p:spPr bwMode="auto">
          <a:xfrm>
            <a:off x="4648200" y="17526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738495" name="Text Box 191"/>
          <p:cNvSpPr txBox="1">
            <a:spLocks noChangeArrowheads="1"/>
          </p:cNvSpPr>
          <p:nvPr/>
        </p:nvSpPr>
        <p:spPr bwMode="auto">
          <a:xfrm>
            <a:off x="4648200" y="25146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738496" name="Text Box 192"/>
          <p:cNvSpPr txBox="1">
            <a:spLocks noChangeArrowheads="1"/>
          </p:cNvSpPr>
          <p:nvPr/>
        </p:nvSpPr>
        <p:spPr bwMode="auto">
          <a:xfrm>
            <a:off x="4648200" y="3184525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738497" name="Text Box 193"/>
          <p:cNvSpPr txBox="1">
            <a:spLocks noChangeArrowheads="1"/>
          </p:cNvSpPr>
          <p:nvPr/>
        </p:nvSpPr>
        <p:spPr bwMode="auto">
          <a:xfrm>
            <a:off x="762000" y="38100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738498" name="Text Box 194"/>
          <p:cNvSpPr txBox="1">
            <a:spLocks noChangeArrowheads="1"/>
          </p:cNvSpPr>
          <p:nvPr/>
        </p:nvSpPr>
        <p:spPr bwMode="auto">
          <a:xfrm>
            <a:off x="762000" y="44958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738499" name="Text Box 195"/>
          <p:cNvSpPr txBox="1">
            <a:spLocks noChangeArrowheads="1"/>
          </p:cNvSpPr>
          <p:nvPr/>
        </p:nvSpPr>
        <p:spPr bwMode="auto">
          <a:xfrm>
            <a:off x="762000" y="51816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738500" name="Text Box 196"/>
          <p:cNvSpPr txBox="1">
            <a:spLocks noChangeArrowheads="1"/>
          </p:cNvSpPr>
          <p:nvPr/>
        </p:nvSpPr>
        <p:spPr bwMode="auto">
          <a:xfrm>
            <a:off x="762000" y="58674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14395" name="Номер слайда 11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BD2A9C6-51FB-4C7D-8330-E5A7C2627763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384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38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38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384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384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7384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384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738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493" grpId="0"/>
      <p:bldP spid="738494" grpId="0"/>
      <p:bldP spid="738495" grpId="0"/>
      <p:bldP spid="738496" grpId="0"/>
      <p:bldP spid="738497" grpId="0"/>
      <p:bldP spid="738498" grpId="0"/>
      <p:bldP spid="738499" grpId="0"/>
      <p:bldP spid="73850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260648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5400" b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Georgia" pitchFamily="18" charset="0"/>
                <a:ea typeface="+mn-ea"/>
                <a:cs typeface="+mn-cs"/>
              </a:rPr>
              <a:t>Оцениваем</a:t>
            </a:r>
            <a:endParaRPr lang="ru-RU" sz="5400" b="1" kern="1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Georgia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556792"/>
            <a:ext cx="7776864" cy="280076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8 баллов – 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5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6 - 7 балла –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4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5 - 4 балла –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3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 менее 4 баллов –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2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</a:t>
            </a:r>
            <a:endParaRPr kumimoji="0" lang="ru-RU" sz="4400" b="1" i="0" u="none" strike="noStrike" kern="0" cap="none" spc="0" normalizeH="0" baseline="0" noProof="0" dirty="0">
              <a:ln w="12700">
                <a:solidFill>
                  <a:srgbClr val="000066"/>
                </a:solidFill>
                <a:prstDash val="solid"/>
              </a:ln>
              <a:solidFill>
                <a:srgbClr val="D6ECFF">
                  <a:lumMod val="50000"/>
                </a:srgb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 descr="http://easyen.ru/_ld/39/2485558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63407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8120" y="2204864"/>
            <a:ext cx="7260321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</a:rPr>
              <a:t>Задание 1</a:t>
            </a:r>
          </a:p>
          <a:p>
            <a:pPr algn="ctr">
              <a:defRPr/>
            </a:pPr>
            <a:r>
              <a:rPr lang="ru-RU" sz="7200" b="1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работаем в парах</a:t>
            </a:r>
            <a:endParaRPr kumimoji="0" lang="ru-RU" sz="7200" b="1" i="0" u="none" strike="noStrike" kern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260648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5400" b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Georgia" pitchFamily="18" charset="0"/>
                <a:ea typeface="+mn-ea"/>
                <a:cs typeface="+mn-cs"/>
              </a:rPr>
              <a:t>Оцениваем</a:t>
            </a:r>
            <a:endParaRPr lang="ru-RU" sz="5400" b="1" kern="1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Georgia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556792"/>
            <a:ext cx="7776864" cy="280076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9 баллов – 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5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7 - 8 балла –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4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5 - 6 балла –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3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 менее 5 баллов –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2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</a:t>
            </a:r>
            <a:endParaRPr kumimoji="0" lang="ru-RU" sz="4400" b="1" i="0" u="none" strike="noStrike" kern="0" cap="none" spc="0" normalizeH="0" baseline="0" noProof="0" dirty="0">
              <a:ln w="12700">
                <a:solidFill>
                  <a:srgbClr val="000066"/>
                </a:solidFill>
                <a:prstDash val="solid"/>
              </a:ln>
              <a:solidFill>
                <a:srgbClr val="D6ECFF">
                  <a:lumMod val="50000"/>
                </a:srgb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59832" y="548680"/>
            <a:ext cx="2762296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</a:rPr>
              <a:t>№ 918</a:t>
            </a:r>
            <a:endParaRPr kumimoji="0" lang="ru-RU" sz="7200" b="1" i="0" u="none" strike="noStrike" kern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3688" y="1628800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5400" b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Georgia" pitchFamily="18" charset="0"/>
                <a:ea typeface="+mn-ea"/>
                <a:cs typeface="+mn-cs"/>
              </a:rPr>
              <a:t>Оцениваем</a:t>
            </a:r>
            <a:endParaRPr lang="ru-RU" sz="5400" b="1" kern="1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Georgia" pitchFamily="18" charset="0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2708920"/>
            <a:ext cx="7776864" cy="280076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6 баллов – 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5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5 баллов –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4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3 - 4 балла –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3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 менее 3 баллов –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2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</a:t>
            </a:r>
            <a:endParaRPr kumimoji="0" lang="ru-RU" sz="4400" b="1" i="0" u="none" strike="noStrike" kern="0" cap="none" spc="0" normalizeH="0" baseline="0" noProof="0" dirty="0">
              <a:ln w="12700">
                <a:solidFill>
                  <a:srgbClr val="000066"/>
                </a:solidFill>
                <a:prstDash val="solid"/>
              </a:ln>
              <a:solidFill>
                <a:srgbClr val="D6ECFF">
                  <a:lumMod val="50000"/>
                </a:srgb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8014" y="2204864"/>
            <a:ext cx="7380546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</a:rPr>
              <a:t>Самостоятельная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</a:rPr>
              <a:t>работа</a:t>
            </a:r>
            <a:endParaRPr kumimoji="0" lang="ru-RU" sz="7200" b="1" i="0" u="none" strike="noStrike" kern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260648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5400" b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Georgia" pitchFamily="18" charset="0"/>
                <a:ea typeface="+mn-ea"/>
                <a:cs typeface="+mn-cs"/>
              </a:rPr>
              <a:t>Оцениваем</a:t>
            </a:r>
            <a:endParaRPr lang="ru-RU" sz="5400" b="1" kern="1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Georgia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556792"/>
            <a:ext cx="7776864" cy="280076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/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11- 12 баллов –«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5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</a:t>
            </a:r>
          </a:p>
          <a:p>
            <a:pPr lvl="0" algn="ctr"/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8 - 10 баллов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4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</a:t>
            </a:r>
          </a:p>
          <a:p>
            <a:pPr lvl="0" algn="ctr"/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6 – 7 баллов «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3</a:t>
            </a:r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»</a:t>
            </a:r>
          </a:p>
          <a:p>
            <a:pPr algn="ctr"/>
            <a:r>
              <a:rPr kumimoji="0" lang="ru-RU" sz="4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</a:rPr>
              <a:t>менее 6 баллов  - «2»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260648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Georgia" pitchFamily="18" charset="0"/>
              </a:rPr>
              <a:t>Домашнее задание</a:t>
            </a:r>
            <a:endParaRPr lang="ru-RU" sz="5400" b="1" kern="1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Georgia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99792" y="1412776"/>
            <a:ext cx="33123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п. 87 </a:t>
            </a:r>
          </a:p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с.233,</a:t>
            </a:r>
          </a:p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 №919; </a:t>
            </a:r>
          </a:p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№920; </a:t>
            </a:r>
          </a:p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№921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260648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5400" b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Georgia" pitchFamily="18" charset="0"/>
                <a:ea typeface="+mn-ea"/>
                <a:cs typeface="+mn-cs"/>
              </a:rPr>
              <a:t>Итоги</a:t>
            </a:r>
            <a:endParaRPr lang="ru-RU" sz="5400" b="1" kern="1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Georgia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268760"/>
            <a:ext cx="7776864" cy="409342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600"/>
              </a:spcAft>
              <a:buFont typeface="+mj-lt"/>
              <a:buAutoNum type="arabicPeriod"/>
            </a:pPr>
            <a:r>
              <a:rPr kumimoji="0" lang="ru-RU" sz="2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Что такое координатные векторы?</a:t>
            </a:r>
          </a:p>
          <a:p>
            <a:pPr marL="457200" lvl="0" indent="-457200">
              <a:spcAft>
                <a:spcPts val="600"/>
              </a:spcAft>
              <a:buFont typeface="+mj-lt"/>
              <a:buAutoNum type="arabicPeriod"/>
            </a:pPr>
            <a:r>
              <a:rPr kumimoji="0" lang="ru-RU" sz="2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Сформулируйте утверждение о разложении произвольного вектора по координатным векторам;</a:t>
            </a:r>
          </a:p>
          <a:p>
            <a:pPr marL="457200" lvl="0" indent="-457200">
              <a:spcAft>
                <a:spcPts val="600"/>
              </a:spcAft>
              <a:buFont typeface="+mj-lt"/>
              <a:buAutoNum type="arabicPeriod"/>
            </a:pPr>
            <a:r>
              <a:rPr kumimoji="0" lang="ru-RU" sz="2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Что такое координаты вектора</a:t>
            </a:r>
          </a:p>
          <a:p>
            <a:pPr marL="457200" lvl="0" indent="-457200">
              <a:spcAft>
                <a:spcPts val="600"/>
              </a:spcAft>
              <a:buFont typeface="+mj-lt"/>
              <a:buAutoNum type="arabicPeriod"/>
            </a:pPr>
            <a:r>
              <a:rPr kumimoji="0" lang="ru-RU" sz="2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Как связаны между собой координаты равных векторов?</a:t>
            </a:r>
          </a:p>
          <a:p>
            <a:pPr marL="457200" lvl="0" indent="-457200">
              <a:spcAft>
                <a:spcPts val="600"/>
              </a:spcAft>
              <a:buFont typeface="+mj-lt"/>
              <a:buAutoNum type="arabicPeriod"/>
            </a:pPr>
            <a:r>
              <a:rPr kumimoji="0" lang="ru-RU" sz="2400" b="1" i="0" u="none" strike="noStrike" kern="0" cap="none" spc="0" normalizeH="0" baseline="0" noProof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D6ECFF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Как найти координаты суммы, разности, произведения вектора на число по заданным координатам векторов?</a:t>
            </a:r>
            <a:endParaRPr kumimoji="0" lang="ru-RU" sz="3600" b="1" i="0" u="none" strike="noStrike" kern="0" cap="none" spc="0" normalizeH="0" baseline="0" noProof="0" dirty="0" smtClean="0">
              <a:ln w="12700">
                <a:solidFill>
                  <a:srgbClr val="000066"/>
                </a:solidFill>
                <a:prstDash val="solid"/>
              </a:ln>
              <a:solidFill>
                <a:srgbClr val="D6ECFF">
                  <a:lumMod val="50000"/>
                </a:srgb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cs627828.vk.me/v627828746/27cd5/5rq4seBcR0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72624"/>
            <a:ext cx="8208912" cy="479759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55576" y="260648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Georgia" pitchFamily="18" charset="0"/>
              </a:rPr>
              <a:t>Рефлексия</a:t>
            </a:r>
            <a:endParaRPr lang="ru-RU" sz="5400" b="1" kern="1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Georg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556792"/>
            <a:ext cx="7992888" cy="280076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2060"/>
                </a:solidFill>
              </a:rPr>
              <a:t>от 23 баллов –  «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</a:rPr>
              <a:t>5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2060"/>
                </a:solidFill>
              </a:rPr>
              <a:t>» </a:t>
            </a:r>
          </a:p>
          <a:p>
            <a:pPr algn="ctr"/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2060"/>
                </a:solidFill>
              </a:rPr>
              <a:t>18 – 22 балла – «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</a:rPr>
              <a:t>4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2060"/>
                </a:solidFill>
              </a:rPr>
              <a:t>»</a:t>
            </a:r>
          </a:p>
          <a:p>
            <a:pPr algn="ctr"/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2060"/>
                </a:solidFill>
              </a:rPr>
              <a:t>13 – 17 баллов – «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</a:rPr>
              <a:t>3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2060"/>
                </a:solidFill>
              </a:rPr>
              <a:t>»</a:t>
            </a:r>
          </a:p>
          <a:p>
            <a:pPr algn="ctr"/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2060"/>
                </a:solidFill>
              </a:rPr>
              <a:t>до 12 баллов – «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FF0000"/>
                </a:solidFill>
              </a:rPr>
              <a:t>2</a:t>
            </a:r>
            <a:r>
              <a:rPr lang="ru-RU" sz="4400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2060"/>
                </a:solidFill>
              </a:rPr>
              <a:t>»</a:t>
            </a:r>
            <a:endParaRPr lang="ru-RU" sz="4400" b="1" dirty="0">
              <a:ln w="12700">
                <a:solidFill>
                  <a:srgbClr val="000066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260648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Georgia" pitchFamily="18" charset="0"/>
              </a:rPr>
              <a:t>Отметки за урок</a:t>
            </a:r>
            <a:endParaRPr lang="ru-RU" sz="5400" b="1" kern="1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Georg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математика - 2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математика - 20</Template>
  <TotalTime>120</TotalTime>
  <Words>661</Words>
  <Application>Microsoft Office PowerPoint</Application>
  <PresentationFormat>Экран (4:3)</PresentationFormat>
  <Paragraphs>180</Paragraphs>
  <Slides>26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математика - 20</vt:lpstr>
      <vt:lpstr>Формула</vt:lpstr>
      <vt:lpstr>Слайд 1</vt:lpstr>
      <vt:lpstr>Слайд 2</vt:lpstr>
      <vt:lpstr>«Координаты вектора» </vt:lpstr>
      <vt:lpstr>проверка домашнего задания  </vt:lpstr>
      <vt:lpstr>Слайд 5</vt:lpstr>
      <vt:lpstr>Слайд 6</vt:lpstr>
      <vt:lpstr>«Координаты вектора» </vt:lpstr>
      <vt:lpstr>Слайд 8</vt:lpstr>
      <vt:lpstr>Слайд 9</vt:lpstr>
      <vt:lpstr>Слайд 10</vt:lpstr>
      <vt:lpstr>Слайд 11</vt:lpstr>
      <vt:lpstr>Слайд 12</vt:lpstr>
      <vt:lpstr>Правила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Obyx</dc:creator>
  <cp:lastModifiedBy>Obyx</cp:lastModifiedBy>
  <cp:revision>17</cp:revision>
  <dcterms:created xsi:type="dcterms:W3CDTF">2016-10-02T10:00:22Z</dcterms:created>
  <dcterms:modified xsi:type="dcterms:W3CDTF">2016-10-02T12:00:23Z</dcterms:modified>
</cp:coreProperties>
</file>